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79" r:id="rId5"/>
    <p:sldId id="490" r:id="rId6"/>
    <p:sldId id="462" r:id="rId7"/>
    <p:sldId id="492" r:id="rId8"/>
    <p:sldId id="471" r:id="rId9"/>
    <p:sldId id="493" r:id="rId10"/>
    <p:sldId id="472" r:id="rId11"/>
    <p:sldId id="498" r:id="rId12"/>
    <p:sldId id="494" r:id="rId13"/>
    <p:sldId id="495" r:id="rId14"/>
    <p:sldId id="480" r:id="rId15"/>
    <p:sldId id="489" r:id="rId16"/>
    <p:sldId id="481" r:id="rId17"/>
    <p:sldId id="482" r:id="rId18"/>
    <p:sldId id="483" r:id="rId19"/>
    <p:sldId id="484" r:id="rId20"/>
    <p:sldId id="448" r:id="rId21"/>
    <p:sldId id="500" r:id="rId22"/>
    <p:sldId id="49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8" userDrawn="1">
          <p15:clr>
            <a:srgbClr val="A4A3A4"/>
          </p15:clr>
        </p15:guide>
        <p15:guide id="2" pos="340" userDrawn="1">
          <p15:clr>
            <a:srgbClr val="A4A3A4"/>
          </p15:clr>
        </p15:guide>
        <p15:guide id="3" pos="546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DDCDD7-9D13-6DB3-652B-2BE3D921AC86}" name="Gemma Young" initials="GY" userId="652694ebf482f56f" providerId="Windows Live"/>
  <p188:author id="{E47613ED-A72D-5335-E2A0-F830D55AC15B}" name="MS Director" initials="MD" userId="S::msdirector@masteryscience.onmicrosoft.com::94ded8be-1f52-4f6c-9c46-5b7405c8e43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emma Young" initials="GY" lastIdx="8" clrIdx="0">
    <p:extLst>
      <p:ext uri="{19B8F6BF-5375-455C-9EA6-DF929625EA0E}">
        <p15:presenceInfo xmlns:p15="http://schemas.microsoft.com/office/powerpoint/2012/main" userId="652694ebf482f56f" providerId="Windows Live"/>
      </p:ext>
    </p:extLst>
  </p:cmAuthor>
  <p:cmAuthor id="2" name="MS Director" initials="MD" lastIdx="2" clrIdx="1">
    <p:extLst>
      <p:ext uri="{19B8F6BF-5375-455C-9EA6-DF929625EA0E}">
        <p15:presenceInfo xmlns:p15="http://schemas.microsoft.com/office/powerpoint/2012/main" userId="S::tonysherborne@masteryscience.onmicrosoft.com::94ded8be-1f52-4f6c-9c46-5b7405c8e432" providerId="AD"/>
      </p:ext>
    </p:extLst>
  </p:cmAuthor>
  <p:cmAuthor id="3" name="MS Director" initials="MD [2]" lastIdx="19" clrIdx="2">
    <p:extLst>
      <p:ext uri="{19B8F6BF-5375-455C-9EA6-DF929625EA0E}">
        <p15:presenceInfo xmlns:p15="http://schemas.microsoft.com/office/powerpoint/2012/main" userId="S::msdirector@masteryscience.onmicrosoft.com::94ded8be-1f52-4f6c-9c46-5b7405c8e4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4F4"/>
    <a:srgbClr val="4B65D9"/>
    <a:srgbClr val="F3F0EB"/>
    <a:srgbClr val="4E85B6"/>
    <a:srgbClr val="CEBCDC"/>
    <a:srgbClr val="EBD8CB"/>
    <a:srgbClr val="C2CFE6"/>
    <a:srgbClr val="4472C4"/>
    <a:srgbClr val="FAF9F5"/>
    <a:srgbClr val="C2DC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05" autoAdjust="0"/>
    <p:restoredTop sz="90360" autoAdjust="0"/>
  </p:normalViewPr>
  <p:slideViewPr>
    <p:cSldViewPr snapToGrid="0">
      <p:cViewPr>
        <p:scale>
          <a:sx n="110" d="100"/>
          <a:sy n="110" d="100"/>
        </p:scale>
        <p:origin x="1344" y="78"/>
      </p:cViewPr>
      <p:guideLst>
        <p:guide orient="horz" pos="4088"/>
        <p:guide pos="340"/>
        <p:guide pos="546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15FCB3-8899-4B42-B79E-2B2BC45E2CEB}" type="datetimeFigureOut">
              <a:rPr lang="en-GB" smtClean="0"/>
              <a:t>03/11/2021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6056F-7A9B-477C-864F-99BBF9918C2B}" type="slidenum">
              <a:rPr lang="en-GB" smtClean="0"/>
              <a:t>‹#›</a:t>
            </a:fld>
            <a:endParaRPr lang="en-GB"/>
          </a:p>
        </p:txBody>
      </p:sp>
    </p:spTree>
    <p:extLst>
      <p:ext uri="{BB962C8B-B14F-4D97-AF65-F5344CB8AC3E}">
        <p14:creationId xmlns:p14="http://schemas.microsoft.com/office/powerpoint/2010/main" val="1541403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378DDA-6197-446A-853C-9249F1FC77A7}" type="slidenum">
              <a:rPr lang="en-GB" smtClean="0"/>
              <a:pPr/>
              <a:t>1</a:t>
            </a:fld>
            <a:endParaRPr lang="en-GB"/>
          </a:p>
        </p:txBody>
      </p:sp>
    </p:spTree>
    <p:extLst>
      <p:ext uri="{BB962C8B-B14F-4D97-AF65-F5344CB8AC3E}">
        <p14:creationId xmlns:p14="http://schemas.microsoft.com/office/powerpoint/2010/main" val="530026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b="0"/>
          </a:p>
        </p:txBody>
      </p:sp>
      <p:sp>
        <p:nvSpPr>
          <p:cNvPr id="4" name="Slide Number Placeholder 3"/>
          <p:cNvSpPr>
            <a:spLocks noGrp="1"/>
          </p:cNvSpPr>
          <p:nvPr>
            <p:ph type="sldNum" sz="quarter" idx="10"/>
          </p:nvPr>
        </p:nvSpPr>
        <p:spPr/>
        <p:txBody>
          <a:bodyPr/>
          <a:lstStyle/>
          <a:p>
            <a:fld id="{73378DDA-6197-446A-853C-9249F1FC77A7}" type="slidenum">
              <a:rPr lang="en-GB" smtClean="0"/>
              <a:pPr/>
              <a:t>3</a:t>
            </a:fld>
            <a:endParaRPr lang="en-GB"/>
          </a:p>
        </p:txBody>
      </p:sp>
    </p:spTree>
    <p:extLst>
      <p:ext uri="{BB962C8B-B14F-4D97-AF65-F5344CB8AC3E}">
        <p14:creationId xmlns:p14="http://schemas.microsoft.com/office/powerpoint/2010/main" val="244253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66056F-7A9B-477C-864F-99BBF9918C2B}" type="slidenum">
              <a:rPr lang="en-GB" smtClean="0"/>
              <a:t>11</a:t>
            </a:fld>
            <a:endParaRPr lang="en-GB"/>
          </a:p>
        </p:txBody>
      </p:sp>
    </p:spTree>
    <p:extLst>
      <p:ext uri="{BB962C8B-B14F-4D97-AF65-F5344CB8AC3E}">
        <p14:creationId xmlns:p14="http://schemas.microsoft.com/office/powerpoint/2010/main" val="1084076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378DDA-6197-446A-853C-9249F1FC77A7}" type="slidenum">
              <a:rPr lang="en-GB" smtClean="0"/>
              <a:pPr/>
              <a:t>12</a:t>
            </a:fld>
            <a:endParaRPr lang="en-GB"/>
          </a:p>
        </p:txBody>
      </p:sp>
    </p:spTree>
    <p:extLst>
      <p:ext uri="{BB962C8B-B14F-4D97-AF65-F5344CB8AC3E}">
        <p14:creationId xmlns:p14="http://schemas.microsoft.com/office/powerpoint/2010/main" val="24438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66056F-7A9B-477C-864F-99BBF9918C2B}" type="slidenum">
              <a:rPr lang="en-GB" smtClean="0"/>
              <a:t>13</a:t>
            </a:fld>
            <a:endParaRPr lang="en-GB"/>
          </a:p>
        </p:txBody>
      </p:sp>
    </p:spTree>
    <p:extLst>
      <p:ext uri="{BB962C8B-B14F-4D97-AF65-F5344CB8AC3E}">
        <p14:creationId xmlns:p14="http://schemas.microsoft.com/office/powerpoint/2010/main" val="3053929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66056F-7A9B-477C-864F-99BBF9918C2B}" type="slidenum">
              <a:rPr lang="en-GB" smtClean="0"/>
              <a:t>14</a:t>
            </a:fld>
            <a:endParaRPr lang="en-GB"/>
          </a:p>
        </p:txBody>
      </p:sp>
    </p:spTree>
    <p:extLst>
      <p:ext uri="{BB962C8B-B14F-4D97-AF65-F5344CB8AC3E}">
        <p14:creationId xmlns:p14="http://schemas.microsoft.com/office/powerpoint/2010/main" val="2949956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66056F-7A9B-477C-864F-99BBF9918C2B}" type="slidenum">
              <a:rPr lang="en-GB" smtClean="0"/>
              <a:t>15</a:t>
            </a:fld>
            <a:endParaRPr lang="en-GB"/>
          </a:p>
        </p:txBody>
      </p:sp>
    </p:spTree>
    <p:extLst>
      <p:ext uri="{BB962C8B-B14F-4D97-AF65-F5344CB8AC3E}">
        <p14:creationId xmlns:p14="http://schemas.microsoft.com/office/powerpoint/2010/main" val="3867167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66056F-7A9B-477C-864F-99BBF9918C2B}" type="slidenum">
              <a:rPr lang="en-GB" smtClean="0"/>
              <a:t>16</a:t>
            </a:fld>
            <a:endParaRPr lang="en-GB"/>
          </a:p>
        </p:txBody>
      </p:sp>
    </p:spTree>
    <p:extLst>
      <p:ext uri="{BB962C8B-B14F-4D97-AF65-F5344CB8AC3E}">
        <p14:creationId xmlns:p14="http://schemas.microsoft.com/office/powerpoint/2010/main" val="337780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366056F-7A9B-477C-864F-99BBF9918C2B}" type="slidenum">
              <a:rPr lang="en-GB" smtClean="0"/>
              <a:t>17</a:t>
            </a:fld>
            <a:endParaRPr lang="en-GB"/>
          </a:p>
        </p:txBody>
      </p:sp>
    </p:spTree>
    <p:extLst>
      <p:ext uri="{BB962C8B-B14F-4D97-AF65-F5344CB8AC3E}">
        <p14:creationId xmlns:p14="http://schemas.microsoft.com/office/powerpoint/2010/main" val="2146278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945111-5D46-4B2E-9F77-3D8D20122A46}"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B31FC-71B2-4636-A696-E1C7EE9FBE1F}" type="slidenum">
              <a:rPr lang="en-GB" smtClean="0"/>
              <a:t>‹#›</a:t>
            </a:fld>
            <a:endParaRPr lang="en-GB"/>
          </a:p>
        </p:txBody>
      </p:sp>
    </p:spTree>
    <p:extLst>
      <p:ext uri="{BB962C8B-B14F-4D97-AF65-F5344CB8AC3E}">
        <p14:creationId xmlns:p14="http://schemas.microsoft.com/office/powerpoint/2010/main" val="24660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945111-5D46-4B2E-9F77-3D8D20122A46}"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B31FC-71B2-4636-A696-E1C7EE9FBE1F}" type="slidenum">
              <a:rPr lang="en-GB" smtClean="0"/>
              <a:t>‹#›</a:t>
            </a:fld>
            <a:endParaRPr lang="en-GB"/>
          </a:p>
        </p:txBody>
      </p:sp>
    </p:spTree>
    <p:extLst>
      <p:ext uri="{BB962C8B-B14F-4D97-AF65-F5344CB8AC3E}">
        <p14:creationId xmlns:p14="http://schemas.microsoft.com/office/powerpoint/2010/main" val="3255218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945111-5D46-4B2E-9F77-3D8D20122A46}"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B31FC-71B2-4636-A696-E1C7EE9FBE1F}" type="slidenum">
              <a:rPr lang="en-GB" smtClean="0"/>
              <a:t>‹#›</a:t>
            </a:fld>
            <a:endParaRPr lang="en-GB"/>
          </a:p>
        </p:txBody>
      </p:sp>
    </p:spTree>
    <p:extLst>
      <p:ext uri="{BB962C8B-B14F-4D97-AF65-F5344CB8AC3E}">
        <p14:creationId xmlns:p14="http://schemas.microsoft.com/office/powerpoint/2010/main" val="2461869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55309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945111-5D46-4B2E-9F77-3D8D20122A46}"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B31FC-71B2-4636-A696-E1C7EE9FBE1F}" type="slidenum">
              <a:rPr lang="en-GB" smtClean="0"/>
              <a:t>‹#›</a:t>
            </a:fld>
            <a:endParaRPr lang="en-GB"/>
          </a:p>
        </p:txBody>
      </p:sp>
    </p:spTree>
    <p:extLst>
      <p:ext uri="{BB962C8B-B14F-4D97-AF65-F5344CB8AC3E}">
        <p14:creationId xmlns:p14="http://schemas.microsoft.com/office/powerpoint/2010/main" val="93303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945111-5D46-4B2E-9F77-3D8D20122A46}" type="datetimeFigureOut">
              <a:rPr lang="en-GB" smtClean="0"/>
              <a:t>03/11/2021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4B31FC-71B2-4636-A696-E1C7EE9FBE1F}" type="slidenum">
              <a:rPr lang="en-GB" smtClean="0"/>
              <a:t>‹#›</a:t>
            </a:fld>
            <a:endParaRPr lang="en-GB"/>
          </a:p>
        </p:txBody>
      </p:sp>
    </p:spTree>
    <p:extLst>
      <p:ext uri="{BB962C8B-B14F-4D97-AF65-F5344CB8AC3E}">
        <p14:creationId xmlns:p14="http://schemas.microsoft.com/office/powerpoint/2010/main" val="4266948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945111-5D46-4B2E-9F77-3D8D20122A46}" type="datetimeFigureOut">
              <a:rPr lang="en-GB" smtClean="0"/>
              <a:t>03/11/2021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4B31FC-71B2-4636-A696-E1C7EE9FBE1F}" type="slidenum">
              <a:rPr lang="en-GB" smtClean="0"/>
              <a:t>‹#›</a:t>
            </a:fld>
            <a:endParaRPr lang="en-GB"/>
          </a:p>
        </p:txBody>
      </p:sp>
    </p:spTree>
    <p:extLst>
      <p:ext uri="{BB962C8B-B14F-4D97-AF65-F5344CB8AC3E}">
        <p14:creationId xmlns:p14="http://schemas.microsoft.com/office/powerpoint/2010/main" val="145827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945111-5D46-4B2E-9F77-3D8D20122A46}" type="datetimeFigureOut">
              <a:rPr lang="en-GB" smtClean="0"/>
              <a:t>03/11/2021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4B31FC-71B2-4636-A696-E1C7EE9FBE1F}" type="slidenum">
              <a:rPr lang="en-GB" smtClean="0"/>
              <a:t>‹#›</a:t>
            </a:fld>
            <a:endParaRPr lang="en-GB"/>
          </a:p>
        </p:txBody>
      </p:sp>
    </p:spTree>
    <p:extLst>
      <p:ext uri="{BB962C8B-B14F-4D97-AF65-F5344CB8AC3E}">
        <p14:creationId xmlns:p14="http://schemas.microsoft.com/office/powerpoint/2010/main" val="129049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945111-5D46-4B2E-9F77-3D8D20122A46}" type="datetimeFigureOut">
              <a:rPr lang="en-GB" smtClean="0"/>
              <a:t>03/11/2021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4B31FC-71B2-4636-A696-E1C7EE9FBE1F}" type="slidenum">
              <a:rPr lang="en-GB" smtClean="0"/>
              <a:t>‹#›</a:t>
            </a:fld>
            <a:endParaRPr lang="en-GB"/>
          </a:p>
        </p:txBody>
      </p:sp>
    </p:spTree>
    <p:extLst>
      <p:ext uri="{BB962C8B-B14F-4D97-AF65-F5344CB8AC3E}">
        <p14:creationId xmlns:p14="http://schemas.microsoft.com/office/powerpoint/2010/main" val="247177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45111-5D46-4B2E-9F77-3D8D20122A46}" type="datetimeFigureOut">
              <a:rPr lang="en-GB" smtClean="0"/>
              <a:t>03/11/2021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4B31FC-71B2-4636-A696-E1C7EE9FBE1F}" type="slidenum">
              <a:rPr lang="en-GB" smtClean="0"/>
              <a:t>‹#›</a:t>
            </a:fld>
            <a:endParaRPr lang="en-GB"/>
          </a:p>
        </p:txBody>
      </p:sp>
    </p:spTree>
    <p:extLst>
      <p:ext uri="{BB962C8B-B14F-4D97-AF65-F5344CB8AC3E}">
        <p14:creationId xmlns:p14="http://schemas.microsoft.com/office/powerpoint/2010/main" val="150623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945111-5D46-4B2E-9F77-3D8D20122A46}" type="datetimeFigureOut">
              <a:rPr lang="en-GB" smtClean="0"/>
              <a:t>03/11/2021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4B31FC-71B2-4636-A696-E1C7EE9FBE1F}" type="slidenum">
              <a:rPr lang="en-GB" smtClean="0"/>
              <a:t>‹#›</a:t>
            </a:fld>
            <a:endParaRPr lang="en-GB"/>
          </a:p>
        </p:txBody>
      </p:sp>
    </p:spTree>
    <p:extLst>
      <p:ext uri="{BB962C8B-B14F-4D97-AF65-F5344CB8AC3E}">
        <p14:creationId xmlns:p14="http://schemas.microsoft.com/office/powerpoint/2010/main" val="3099167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945111-5D46-4B2E-9F77-3D8D20122A46}" type="datetimeFigureOut">
              <a:rPr lang="en-GB" smtClean="0"/>
              <a:t>03/11/2021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4B31FC-71B2-4636-A696-E1C7EE9FBE1F}" type="slidenum">
              <a:rPr lang="en-GB" smtClean="0"/>
              <a:t>‹#›</a:t>
            </a:fld>
            <a:endParaRPr lang="en-GB"/>
          </a:p>
        </p:txBody>
      </p:sp>
    </p:spTree>
    <p:extLst>
      <p:ext uri="{BB962C8B-B14F-4D97-AF65-F5344CB8AC3E}">
        <p14:creationId xmlns:p14="http://schemas.microsoft.com/office/powerpoint/2010/main" val="2090986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45111-5D46-4B2E-9F77-3D8D20122A46}" type="datetimeFigureOut">
              <a:rPr lang="en-GB" smtClean="0"/>
              <a:t>03/11/2021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4B31FC-71B2-4636-A696-E1C7EE9FBE1F}" type="slidenum">
              <a:rPr lang="en-GB" smtClean="0"/>
              <a:t>‹#›</a:t>
            </a:fld>
            <a:endParaRPr lang="en-GB"/>
          </a:p>
        </p:txBody>
      </p:sp>
    </p:spTree>
    <p:extLst>
      <p:ext uri="{BB962C8B-B14F-4D97-AF65-F5344CB8AC3E}">
        <p14:creationId xmlns:p14="http://schemas.microsoft.com/office/powerpoint/2010/main" val="1930041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9.jpeg"/><Relationship Id="rId11" Type="http://schemas.microsoft.com/office/2007/relationships/hdphoto" Target="../media/hdphoto1.wdp"/><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jpeg"/><Relationship Id="rId7"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1.jpeg"/><Relationship Id="rId5" Type="http://schemas.openxmlformats.org/officeDocument/2006/relationships/image" Target="../media/image36.jpeg"/><Relationship Id="rId10" Type="http://schemas.openxmlformats.org/officeDocument/2006/relationships/image" Target="../media/image40.jpeg"/><Relationship Id="rId4" Type="http://schemas.openxmlformats.org/officeDocument/2006/relationships/image" Target="../media/image35.jpeg"/><Relationship Id="rId9" Type="http://schemas.openxmlformats.org/officeDocument/2006/relationships/image" Target="../media/image39.jpeg"/></Relationships>
</file>

<file path=ppt/slides/_rels/slide15.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2.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7.jpeg"/><Relationship Id="rId7" Type="http://schemas.openxmlformats.org/officeDocument/2006/relationships/image" Target="../media/image50.jpeg"/><Relationship Id="rId12" Type="http://schemas.openxmlformats.org/officeDocument/2006/relationships/image" Target="../media/image55.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54.jpeg"/><Relationship Id="rId5" Type="http://schemas.openxmlformats.org/officeDocument/2006/relationships/image" Target="../media/image49.jpeg"/><Relationship Id="rId10" Type="http://schemas.openxmlformats.org/officeDocument/2006/relationships/image" Target="../media/image53.jpeg"/><Relationship Id="rId4" Type="http://schemas.openxmlformats.org/officeDocument/2006/relationships/image" Target="../media/image48.jpeg"/><Relationship Id="rId9" Type="http://schemas.openxmlformats.org/officeDocument/2006/relationships/image" Target="../media/image52.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www.youtube.com/watch?v=XoajXmid3v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emf"/><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emf"/><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298310"/>
            <a:ext cx="9142412" cy="1066801"/>
          </a:xfrm>
          <a:prstGeom prst="rect">
            <a:avLst/>
          </a:prstGeom>
          <a:solidFill>
            <a:srgbClr val="5AF8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extBox 1"/>
          <p:cNvSpPr txBox="1"/>
          <p:nvPr/>
        </p:nvSpPr>
        <p:spPr>
          <a:xfrm>
            <a:off x="0" y="3359016"/>
            <a:ext cx="9142412" cy="923330"/>
          </a:xfrm>
          <a:prstGeom prst="rect">
            <a:avLst/>
          </a:prstGeom>
          <a:noFill/>
        </p:spPr>
        <p:txBody>
          <a:bodyPr wrap="square" rtlCol="0">
            <a:spAutoFit/>
          </a:bodyPr>
          <a:lstStyle/>
          <a:p>
            <a:pPr algn="ctr"/>
            <a:r>
              <a:rPr lang="en-GB" sz="5400" dirty="0">
                <a:latin typeface="Century Gothic" pitchFamily="34" charset="0"/>
              </a:rPr>
              <a:t>Carbon</a:t>
            </a:r>
          </a:p>
        </p:txBody>
      </p:sp>
      <p:pic>
        <p:nvPicPr>
          <p:cNvPr id="3" name="Picture 2">
            <a:extLst>
              <a:ext uri="{FF2B5EF4-FFF2-40B4-BE49-F238E27FC236}">
                <a16:creationId xmlns:a16="http://schemas.microsoft.com/office/drawing/2014/main" id="{DEC86E32-C706-44DC-BE63-5209B5D63BF7}"/>
              </a:ext>
            </a:extLst>
          </p:cNvPr>
          <p:cNvPicPr>
            <a:picLocks noChangeAspect="1"/>
          </p:cNvPicPr>
          <p:nvPr/>
        </p:nvPicPr>
        <p:blipFill>
          <a:blip r:embed="rId4"/>
          <a:stretch>
            <a:fillRect/>
          </a:stretch>
        </p:blipFill>
        <p:spPr>
          <a:xfrm>
            <a:off x="2229503" y="962948"/>
            <a:ext cx="4476101" cy="1334339"/>
          </a:xfrm>
          <a:prstGeom prst="rect">
            <a:avLst/>
          </a:prstGeom>
        </p:spPr>
      </p:pic>
    </p:spTree>
    <p:custDataLst>
      <p:tags r:id="rId1"/>
    </p:custDataLst>
    <p:extLst>
      <p:ext uri="{BB962C8B-B14F-4D97-AF65-F5344CB8AC3E}">
        <p14:creationId xmlns:p14="http://schemas.microsoft.com/office/powerpoint/2010/main" val="3184482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060D95E-CB25-4071-926D-27DEA4562FCB}"/>
              </a:ext>
            </a:extLst>
          </p:cNvPr>
          <p:cNvSpPr txBox="1"/>
          <p:nvPr/>
        </p:nvSpPr>
        <p:spPr>
          <a:xfrm>
            <a:off x="539750" y="2831871"/>
            <a:ext cx="8165084" cy="1384995"/>
          </a:xfrm>
          <a:prstGeom prst="rect">
            <a:avLst/>
          </a:prstGeom>
          <a:solidFill>
            <a:srgbClr val="C2CFE6"/>
          </a:solidFill>
        </p:spPr>
        <p:txBody>
          <a:bodyPr wrap="square" rtlCol="0">
            <a:spAutoFit/>
          </a:bodyPr>
          <a:lstStyle/>
          <a:p>
            <a:r>
              <a:rPr lang="en-US" sz="2800" dirty="0">
                <a:latin typeface="Century Gothic" panose="020B0502020202020204" pitchFamily="34" charset="0"/>
              </a:rPr>
              <a:t>Factory machines for fabrics and clothes use electricity. When electricity is generated by burning fossil fuels it releases CO</a:t>
            </a:r>
            <a:r>
              <a:rPr lang="en-US" sz="2800" baseline="-25000" dirty="0">
                <a:latin typeface="Century Gothic" panose="020B0502020202020204" pitchFamily="34" charset="0"/>
              </a:rPr>
              <a:t>2.</a:t>
            </a:r>
            <a:endParaRPr lang="en-US" sz="2800" dirty="0">
              <a:latin typeface="Century Gothic" panose="020B0502020202020204" pitchFamily="34" charset="0"/>
            </a:endParaRPr>
          </a:p>
        </p:txBody>
      </p:sp>
      <p:sp>
        <p:nvSpPr>
          <p:cNvPr id="14" name="TextBox 13">
            <a:extLst>
              <a:ext uri="{FF2B5EF4-FFF2-40B4-BE49-F238E27FC236}">
                <a16:creationId xmlns:a16="http://schemas.microsoft.com/office/drawing/2014/main" id="{2C05E503-362A-4BC7-86B9-1E6B9AD27A20}"/>
              </a:ext>
            </a:extLst>
          </p:cNvPr>
          <p:cNvSpPr txBox="1"/>
          <p:nvPr/>
        </p:nvSpPr>
        <p:spPr>
          <a:xfrm>
            <a:off x="524409" y="1085441"/>
            <a:ext cx="5645386" cy="1384995"/>
          </a:xfrm>
          <a:prstGeom prst="rect">
            <a:avLst/>
          </a:prstGeom>
          <a:solidFill>
            <a:srgbClr val="EBD8CB"/>
          </a:solidFill>
        </p:spPr>
        <p:txBody>
          <a:bodyPr wrap="square" rtlCol="0">
            <a:spAutoFit/>
          </a:bodyPr>
          <a:lstStyle/>
          <a:p>
            <a:r>
              <a:rPr lang="en-US" sz="2800" dirty="0">
                <a:latin typeface="Century Gothic" panose="020B0502020202020204" pitchFamily="34" charset="0"/>
              </a:rPr>
              <a:t>Vehicles for transporting fabrics and clothes burn petrol and diesel, which releases CO</a:t>
            </a:r>
            <a:r>
              <a:rPr lang="en-US" sz="2800" baseline="-25000" dirty="0">
                <a:latin typeface="Century Gothic" panose="020B0502020202020204" pitchFamily="34" charset="0"/>
              </a:rPr>
              <a:t>2</a:t>
            </a:r>
            <a:r>
              <a:rPr lang="en-US" sz="2800" dirty="0">
                <a:latin typeface="Century Gothic" panose="020B0502020202020204" pitchFamily="34" charset="0"/>
              </a:rPr>
              <a:t>.</a:t>
            </a:r>
          </a:p>
        </p:txBody>
      </p:sp>
      <p:sp>
        <p:nvSpPr>
          <p:cNvPr id="16" name="TextBox 15">
            <a:extLst>
              <a:ext uri="{FF2B5EF4-FFF2-40B4-BE49-F238E27FC236}">
                <a16:creationId xmlns:a16="http://schemas.microsoft.com/office/drawing/2014/main" id="{A85C1749-240F-4162-BBCE-63379CCF455F}"/>
              </a:ext>
            </a:extLst>
          </p:cNvPr>
          <p:cNvSpPr txBox="1"/>
          <p:nvPr/>
        </p:nvSpPr>
        <p:spPr>
          <a:xfrm>
            <a:off x="553555" y="4557337"/>
            <a:ext cx="8151279" cy="1815882"/>
          </a:xfrm>
          <a:prstGeom prst="rect">
            <a:avLst/>
          </a:prstGeom>
          <a:solidFill>
            <a:srgbClr val="CEBCDC"/>
          </a:solidFill>
        </p:spPr>
        <p:txBody>
          <a:bodyPr wrap="square" rtlCol="0">
            <a:spAutoFit/>
          </a:bodyPr>
          <a:lstStyle/>
          <a:p>
            <a:r>
              <a:rPr lang="en-US" sz="2800" dirty="0">
                <a:latin typeface="Century Gothic" panose="020B0502020202020204" pitchFamily="34" charset="0"/>
              </a:rPr>
              <a:t>Fabric offcuts and clothes are thrown away. They are burnt, which releases CO</a:t>
            </a:r>
            <a:r>
              <a:rPr lang="en-US" sz="2800" baseline="-25000" dirty="0">
                <a:latin typeface="Century Gothic" panose="020B0502020202020204" pitchFamily="34" charset="0"/>
              </a:rPr>
              <a:t>2,  </a:t>
            </a:r>
            <a:r>
              <a:rPr lang="en-US" sz="2800" dirty="0">
                <a:latin typeface="Century Gothic" panose="020B0502020202020204" pitchFamily="34" charset="0"/>
              </a:rPr>
              <a:t>or put into landfill, which releases CO</a:t>
            </a:r>
            <a:r>
              <a:rPr lang="en-US" sz="2800" baseline="-25000" dirty="0">
                <a:latin typeface="Century Gothic" panose="020B0502020202020204" pitchFamily="34" charset="0"/>
              </a:rPr>
              <a:t>2</a:t>
            </a:r>
            <a:r>
              <a:rPr lang="en-US" sz="2800" dirty="0">
                <a:latin typeface="Century Gothic" panose="020B0502020202020204" pitchFamily="34" charset="0"/>
              </a:rPr>
              <a:t> when they decay.</a:t>
            </a:r>
          </a:p>
        </p:txBody>
      </p:sp>
      <p:sp>
        <p:nvSpPr>
          <p:cNvPr id="19" name="Rectangle 18">
            <a:extLst>
              <a:ext uri="{FF2B5EF4-FFF2-40B4-BE49-F238E27FC236}">
                <a16:creationId xmlns:a16="http://schemas.microsoft.com/office/drawing/2014/main" id="{7B4A188D-C691-F144-945D-03CD659DC975}"/>
              </a:ext>
            </a:extLst>
          </p:cNvPr>
          <p:cNvSpPr/>
          <p:nvPr/>
        </p:nvSpPr>
        <p:spPr>
          <a:xfrm>
            <a:off x="510603" y="168282"/>
            <a:ext cx="1409617" cy="523220"/>
          </a:xfrm>
          <a:prstGeom prst="rect">
            <a:avLst/>
          </a:prstGeom>
        </p:spPr>
        <p:txBody>
          <a:bodyPr wrap="none">
            <a:spAutoFit/>
          </a:bodyPr>
          <a:lstStyle/>
          <a:p>
            <a:pPr lvl="0"/>
            <a:r>
              <a:rPr lang="en-GB" sz="2800" b="1" dirty="0">
                <a:solidFill>
                  <a:prstClr val="black"/>
                </a:solidFill>
              </a:rPr>
              <a:t>Answer:</a:t>
            </a:r>
            <a:endParaRPr lang="en-AE" sz="2800" b="1" dirty="0">
              <a:solidFill>
                <a:prstClr val="black"/>
              </a:solidFill>
            </a:endParaRPr>
          </a:p>
        </p:txBody>
      </p:sp>
      <p:pic>
        <p:nvPicPr>
          <p:cNvPr id="21" name="Picture 20">
            <a:extLst>
              <a:ext uri="{FF2B5EF4-FFF2-40B4-BE49-F238E27FC236}">
                <a16:creationId xmlns:a16="http://schemas.microsoft.com/office/drawing/2014/main" id="{012C2855-38EE-4CD0-AF37-BBA7C4E9CAFB}"/>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96650" y="6530745"/>
            <a:ext cx="1324518" cy="174220"/>
          </a:xfrm>
          <a:prstGeom prst="rect">
            <a:avLst/>
          </a:prstGeom>
        </p:spPr>
      </p:pic>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49F26EAA-24A9-4E12-A333-442B7C58E9E1}"/>
                  </a:ext>
                </a:extLst>
              </p:cNvPr>
              <p:cNvGraphicFramePr>
                <a:graphicFrameLocks noChangeAspect="1"/>
              </p:cNvGraphicFramePr>
              <p:nvPr>
                <p:extLst>
                  <p:ext uri="{D42A27DB-BD31-4B8C-83A1-F6EECF244321}">
                    <p14:modId xmlns:p14="http://schemas.microsoft.com/office/powerpoint/2010/main" val="633964988"/>
                  </p:ext>
                </p:extLst>
              </p:nvPr>
            </p:nvGraphicFramePr>
            <p:xfrm>
              <a:off x="6437329" y="504244"/>
              <a:ext cx="1815679" cy="1361759"/>
            </p:xfrm>
            <a:graphic>
              <a:graphicData uri="http://schemas.microsoft.com/office/powerpoint/2016/slidezoom">
                <pslz:sldZm>
                  <pslz:sldZmObj sldId="499" cId="635705629">
                    <pslz:zmPr id="{F8178F98-75CB-40E5-A5F8-0CFB19B39E35}" returnToParent="0" transitionDur="1000">
                      <p166:blipFill xmlns:p166="http://schemas.microsoft.com/office/powerpoint/2016/6/main">
                        <a:blip r:embed="rId3"/>
                        <a:stretch>
                          <a:fillRect/>
                        </a:stretch>
                      </p166:blipFill>
                      <p166:spPr xmlns:p166="http://schemas.microsoft.com/office/powerpoint/2016/6/main">
                        <a:xfrm>
                          <a:off x="0" y="0"/>
                          <a:ext cx="1815679" cy="1361759"/>
                        </a:xfrm>
                        <a:prstGeom prst="rect">
                          <a:avLst/>
                        </a:prstGeom>
                        <a:ln w="3175">
                          <a:solidFill>
                            <a:prstClr val="ltGray"/>
                          </a:solidFill>
                        </a:ln>
                      </p166:spPr>
                    </pslz:zmPr>
                  </pslz:sldZmObj>
                </pslz:sldZm>
              </a:graphicData>
            </a:graphic>
          </p:graphicFrame>
        </mc:Choice>
        <mc:Fallback xmlns="">
          <p:pic>
            <p:nvPicPr>
              <p:cNvPr id="6" name="Slide Zoom 5">
                <a:extLst>
                  <a:ext uri="{FF2B5EF4-FFF2-40B4-BE49-F238E27FC236}">
                    <a16:creationId xmlns:a16="http://schemas.microsoft.com/office/drawing/2014/main" id="{49F26EAA-24A9-4E12-A333-442B7C58E9E1}"/>
                  </a:ext>
                </a:extLst>
              </p:cNvPr>
              <p:cNvPicPr>
                <a:picLocks noGrp="1" noRot="1" noChangeAspect="1" noMove="1" noResize="1" noEditPoints="1" noAdjustHandles="1" noChangeArrowheads="1" noChangeShapeType="1"/>
              </p:cNvPicPr>
              <p:nvPr/>
            </p:nvPicPr>
            <p:blipFill>
              <a:blip r:embed="rId4"/>
              <a:stretch>
                <a:fillRect/>
              </a:stretch>
            </p:blipFill>
            <p:spPr>
              <a:xfrm>
                <a:off x="6437329" y="504244"/>
                <a:ext cx="1815679" cy="1361759"/>
              </a:xfrm>
              <a:prstGeom prst="rect">
                <a:avLst/>
              </a:prstGeom>
              <a:ln w="3175">
                <a:solidFill>
                  <a:prstClr val="ltGray"/>
                </a:solidFill>
              </a:ln>
            </p:spPr>
          </p:pic>
        </mc:Fallback>
      </mc:AlternateContent>
      <p:grpSp>
        <p:nvGrpSpPr>
          <p:cNvPr id="22" name="Group 21">
            <a:extLst>
              <a:ext uri="{FF2B5EF4-FFF2-40B4-BE49-F238E27FC236}">
                <a16:creationId xmlns:a16="http://schemas.microsoft.com/office/drawing/2014/main" id="{E19FB6AE-18FA-4B7B-A77D-D875FE6B48E9}"/>
              </a:ext>
            </a:extLst>
          </p:cNvPr>
          <p:cNvGrpSpPr/>
          <p:nvPr/>
        </p:nvGrpSpPr>
        <p:grpSpPr>
          <a:xfrm>
            <a:off x="6415893" y="1900216"/>
            <a:ext cx="1837115" cy="338554"/>
            <a:chOff x="3882707" y="3490115"/>
            <a:chExt cx="1837115" cy="338554"/>
          </a:xfrm>
          <a:solidFill>
            <a:schemeClr val="accent4"/>
          </a:solidFill>
        </p:grpSpPr>
        <p:sp>
          <p:nvSpPr>
            <p:cNvPr id="23" name="Rounded Rectangle 22">
              <a:extLst>
                <a:ext uri="{FF2B5EF4-FFF2-40B4-BE49-F238E27FC236}">
                  <a16:creationId xmlns:a16="http://schemas.microsoft.com/office/drawing/2014/main" id="{00DCAB5F-7FA2-40B8-9CF1-58C776375EA0}"/>
                </a:ext>
              </a:extLst>
            </p:cNvPr>
            <p:cNvSpPr/>
            <p:nvPr/>
          </p:nvSpPr>
          <p:spPr>
            <a:xfrm>
              <a:off x="3999848" y="3510192"/>
              <a:ext cx="1581003" cy="287916"/>
            </a:xfrm>
            <a:prstGeom prst="roundRect">
              <a:avLst/>
            </a:prstGeom>
            <a:solidFill>
              <a:srgbClr val="F7E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TextBox 23">
              <a:extLst>
                <a:ext uri="{FF2B5EF4-FFF2-40B4-BE49-F238E27FC236}">
                  <a16:creationId xmlns:a16="http://schemas.microsoft.com/office/drawing/2014/main" id="{54A44BA5-1CE9-4FEE-B96B-E18399A8AAB8}"/>
                </a:ext>
              </a:extLst>
            </p:cNvPr>
            <p:cNvSpPr txBox="1"/>
            <p:nvPr/>
          </p:nvSpPr>
          <p:spPr>
            <a:xfrm>
              <a:off x="3882707" y="3490115"/>
              <a:ext cx="1837115" cy="338554"/>
            </a:xfrm>
            <a:prstGeom prst="rect">
              <a:avLst/>
            </a:prstGeom>
            <a:noFill/>
          </p:spPr>
          <p:txBody>
            <a:bodyPr wrap="square" rtlCol="0">
              <a:spAutoFit/>
            </a:bodyPr>
            <a:lstStyle/>
            <a:p>
              <a:pPr algn="ctr"/>
              <a:r>
                <a:rPr lang="en-GB" sz="1600" b="1" dirty="0">
                  <a:solidFill>
                    <a:prstClr val="black"/>
                  </a:solidFill>
                  <a:latin typeface="Century Gothic" panose="020B0502020202020204" pitchFamily="34" charset="0"/>
                </a:rPr>
                <a:t>Click to zoom</a:t>
              </a:r>
            </a:p>
          </p:txBody>
        </p:sp>
      </p:grpSp>
    </p:spTree>
    <p:extLst>
      <p:ext uri="{BB962C8B-B14F-4D97-AF65-F5344CB8AC3E}">
        <p14:creationId xmlns:p14="http://schemas.microsoft.com/office/powerpoint/2010/main" val="107474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D01DDBE0-C43F-458B-AE09-353FAD0DA8E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9749" y="1158279"/>
            <a:ext cx="4461144" cy="2230572"/>
          </a:xfrm>
          <a:prstGeom prst="rect">
            <a:avLst/>
          </a:prstGeom>
        </p:spPr>
      </p:pic>
      <p:pic>
        <p:nvPicPr>
          <p:cNvPr id="2" name="Picture 1">
            <a:extLst>
              <a:ext uri="{FF2B5EF4-FFF2-40B4-BE49-F238E27FC236}">
                <a16:creationId xmlns:a16="http://schemas.microsoft.com/office/drawing/2014/main" id="{E15D7948-B340-4C5D-B722-16F24071DCE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9749" y="215839"/>
            <a:ext cx="2503934" cy="1037265"/>
          </a:xfrm>
          <a:prstGeom prst="rect">
            <a:avLst/>
          </a:prstGeom>
        </p:spPr>
      </p:pic>
      <p:sp>
        <p:nvSpPr>
          <p:cNvPr id="3" name="TextBox 2">
            <a:extLst>
              <a:ext uri="{FF2B5EF4-FFF2-40B4-BE49-F238E27FC236}">
                <a16:creationId xmlns:a16="http://schemas.microsoft.com/office/drawing/2014/main" id="{8B06791F-040D-483A-974D-A01768DF8BB5}"/>
              </a:ext>
            </a:extLst>
          </p:cNvPr>
          <p:cNvSpPr txBox="1"/>
          <p:nvPr/>
        </p:nvSpPr>
        <p:spPr>
          <a:xfrm>
            <a:off x="5031338" y="1253104"/>
            <a:ext cx="3674795" cy="1815882"/>
          </a:xfrm>
          <a:prstGeom prst="rect">
            <a:avLst/>
          </a:prstGeom>
          <a:noFill/>
        </p:spPr>
        <p:txBody>
          <a:bodyPr wrap="square" rtlCol="0">
            <a:spAutoFit/>
          </a:bodyPr>
          <a:lstStyle/>
          <a:p>
            <a:r>
              <a:rPr lang="en-GB" sz="2800" dirty="0">
                <a:latin typeface="Century Gothic" panose="020B0502020202020204" pitchFamily="34" charset="0"/>
              </a:rPr>
              <a:t>Now you’re ready to start helping the café, by identifying their CO</a:t>
            </a:r>
            <a:r>
              <a:rPr lang="en-GB" sz="2800" baseline="-25000" dirty="0">
                <a:latin typeface="Century Gothic" panose="020B0502020202020204" pitchFamily="34" charset="0"/>
              </a:rPr>
              <a:t>2</a:t>
            </a:r>
            <a:r>
              <a:rPr lang="en-GB" sz="2800" dirty="0">
                <a:latin typeface="Century Gothic" panose="020B0502020202020204" pitchFamily="34" charset="0"/>
              </a:rPr>
              <a:t> emissions.</a:t>
            </a:r>
          </a:p>
        </p:txBody>
      </p:sp>
      <p:sp>
        <p:nvSpPr>
          <p:cNvPr id="6" name="TextBox 5">
            <a:extLst>
              <a:ext uri="{FF2B5EF4-FFF2-40B4-BE49-F238E27FC236}">
                <a16:creationId xmlns:a16="http://schemas.microsoft.com/office/drawing/2014/main" id="{1E5A7B35-4ACA-4203-9476-92193A109331}"/>
              </a:ext>
            </a:extLst>
          </p:cNvPr>
          <p:cNvSpPr txBox="1"/>
          <p:nvPr/>
        </p:nvSpPr>
        <p:spPr>
          <a:xfrm>
            <a:off x="539750" y="3388851"/>
            <a:ext cx="8135938" cy="3100849"/>
          </a:xfrm>
          <a:prstGeom prst="rect">
            <a:avLst/>
          </a:prstGeom>
          <a:solidFill>
            <a:srgbClr val="CDD4F4"/>
          </a:solidFill>
        </p:spPr>
        <p:txBody>
          <a:bodyPr wrap="square" lIns="68580" tIns="34290" rIns="68580" bIns="34290" rtlCol="0">
            <a:spAutoFit/>
          </a:bodyPr>
          <a:lstStyle/>
          <a:p>
            <a:pPr>
              <a:spcAft>
                <a:spcPts val="600"/>
              </a:spcAft>
            </a:pPr>
            <a:r>
              <a:rPr lang="en-GB" sz="2400" b="1" dirty="0">
                <a:latin typeface="Century Gothic" panose="020B0502020202020204" pitchFamily="34" charset="0"/>
              </a:rPr>
              <a:t>Activity: Identify the CO</a:t>
            </a:r>
            <a:r>
              <a:rPr lang="en-GB" sz="2400" b="1" baseline="-25000" dirty="0">
                <a:latin typeface="Century Gothic" panose="020B0502020202020204" pitchFamily="34" charset="0"/>
              </a:rPr>
              <a:t>2 </a:t>
            </a:r>
            <a:r>
              <a:rPr lang="en-GB" sz="2400" b="1" dirty="0">
                <a:latin typeface="Century Gothic" panose="020B0502020202020204" pitchFamily="34" charset="0"/>
              </a:rPr>
              <a:t>emissions of the café       </a:t>
            </a:r>
            <a:r>
              <a:rPr lang="en-GB" b="1" dirty="0">
                <a:latin typeface="Century Gothic" panose="020B0502020202020204" pitchFamily="34" charset="0"/>
              </a:rPr>
              <a:t>SS1-4</a:t>
            </a:r>
            <a:endParaRPr lang="en-GB" sz="2400" baseline="-25000" dirty="0">
              <a:latin typeface="Century Gothic" panose="020B0502020202020204" pitchFamily="34" charset="0"/>
            </a:endParaRPr>
          </a:p>
          <a:p>
            <a:pPr marL="342900" indent="-342900">
              <a:buFont typeface="Arial" panose="020B0604020202020204" pitchFamily="34" charset="0"/>
              <a:buChar char="•"/>
            </a:pPr>
            <a:r>
              <a:rPr lang="en-GB" sz="2400" dirty="0">
                <a:latin typeface="Century Gothic" panose="020B0502020202020204" pitchFamily="34" charset="0"/>
              </a:rPr>
              <a:t>There are 4 areas to look at: staff transport, goods transport, electricity and waste. Take one per pair.</a:t>
            </a:r>
          </a:p>
          <a:p>
            <a:pPr marL="342900" indent="-342900">
              <a:buFont typeface="Arial" panose="020B0604020202020204" pitchFamily="34" charset="0"/>
              <a:buChar char="•"/>
            </a:pPr>
            <a:r>
              <a:rPr lang="en-GB" sz="2400" dirty="0">
                <a:latin typeface="Century Gothic" panose="020B0502020202020204" pitchFamily="34" charset="0"/>
              </a:rPr>
              <a:t>Discuss what creates CO</a:t>
            </a:r>
            <a:r>
              <a:rPr lang="en-GB" sz="2400" baseline="-25000" dirty="0">
                <a:latin typeface="Century Gothic" panose="020B0502020202020204" pitchFamily="34" charset="0"/>
              </a:rPr>
              <a:t>2</a:t>
            </a:r>
            <a:r>
              <a:rPr lang="en-GB" sz="2400" dirty="0">
                <a:latin typeface="Century Gothic" panose="020B0502020202020204" pitchFamily="34" charset="0"/>
              </a:rPr>
              <a:t> emissions. </a:t>
            </a:r>
          </a:p>
          <a:p>
            <a:pPr marL="342900" indent="-342900">
              <a:buFont typeface="Arial" panose="020B0604020202020204" pitchFamily="34" charset="0"/>
              <a:buChar char="•"/>
            </a:pPr>
            <a:r>
              <a:rPr lang="en-GB" sz="2400" dirty="0">
                <a:latin typeface="Century Gothic" panose="020B0502020202020204" pitchFamily="34" charset="0"/>
              </a:rPr>
              <a:t>Decide what produces the most CO</a:t>
            </a:r>
            <a:r>
              <a:rPr lang="en-GB" sz="2400" baseline="-25000" dirty="0">
                <a:latin typeface="Century Gothic" panose="020B0502020202020204" pitchFamily="34" charset="0"/>
              </a:rPr>
              <a:t>2</a:t>
            </a:r>
            <a:r>
              <a:rPr lang="en-GB" sz="2400" dirty="0">
                <a:latin typeface="Century Gothic" panose="020B0502020202020204" pitchFamily="34" charset="0"/>
              </a:rPr>
              <a:t> and why.</a:t>
            </a:r>
          </a:p>
          <a:p>
            <a:pPr marL="342900" indent="-342900">
              <a:buFont typeface="Arial" panose="020B0604020202020204" pitchFamily="34" charset="0"/>
              <a:buChar char="•"/>
            </a:pPr>
            <a:r>
              <a:rPr lang="en-GB" sz="2400" dirty="0">
                <a:latin typeface="Century Gothic" panose="020B0502020202020204" pitchFamily="34" charset="0"/>
              </a:rPr>
              <a:t>Share what you found out in a group.</a:t>
            </a:r>
          </a:p>
          <a:p>
            <a:pPr marL="342900" indent="-342900">
              <a:buFont typeface="Arial" panose="020B0604020202020204" pitchFamily="34" charset="0"/>
              <a:buChar char="•"/>
            </a:pPr>
            <a:r>
              <a:rPr lang="en-GB" sz="2400" dirty="0">
                <a:latin typeface="Century Gothic" panose="020B0502020202020204" pitchFamily="34" charset="0"/>
              </a:rPr>
              <a:t>Finally, work alone to explain all the ways the café emits CO</a:t>
            </a:r>
            <a:r>
              <a:rPr lang="en-GB" sz="2400" baseline="-25000" dirty="0">
                <a:latin typeface="Century Gothic" panose="020B0502020202020204" pitchFamily="34" charset="0"/>
              </a:rPr>
              <a:t>2</a:t>
            </a:r>
            <a:r>
              <a:rPr lang="en-GB" sz="2400" dirty="0">
                <a:latin typeface="Century Gothic" panose="020B0502020202020204" pitchFamily="34" charset="0"/>
              </a:rPr>
              <a:t>.</a:t>
            </a:r>
          </a:p>
        </p:txBody>
      </p:sp>
      <p:pic>
        <p:nvPicPr>
          <p:cNvPr id="7" name="Picture 6">
            <a:extLst>
              <a:ext uri="{FF2B5EF4-FFF2-40B4-BE49-F238E27FC236}">
                <a16:creationId xmlns:a16="http://schemas.microsoft.com/office/drawing/2014/main" id="{4CE64A20-2BDD-48EF-875F-11EB6489C6E0}"/>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96650" y="6530745"/>
            <a:ext cx="1324518" cy="174220"/>
          </a:xfrm>
          <a:prstGeom prst="rect">
            <a:avLst/>
          </a:prstGeom>
        </p:spPr>
      </p:pic>
    </p:spTree>
    <p:extLst>
      <p:ext uri="{BB962C8B-B14F-4D97-AF65-F5344CB8AC3E}">
        <p14:creationId xmlns:p14="http://schemas.microsoft.com/office/powerpoint/2010/main" val="1932578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298310"/>
            <a:ext cx="9142412" cy="1066801"/>
          </a:xfrm>
          <a:prstGeom prst="rect">
            <a:avLst/>
          </a:prstGeom>
          <a:solidFill>
            <a:srgbClr val="5AF8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extBox 1"/>
          <p:cNvSpPr txBox="1"/>
          <p:nvPr/>
        </p:nvSpPr>
        <p:spPr>
          <a:xfrm>
            <a:off x="0" y="3359016"/>
            <a:ext cx="9142412" cy="923330"/>
          </a:xfrm>
          <a:prstGeom prst="rect">
            <a:avLst/>
          </a:prstGeom>
          <a:noFill/>
        </p:spPr>
        <p:txBody>
          <a:bodyPr wrap="square" rtlCol="0">
            <a:spAutoFit/>
          </a:bodyPr>
          <a:lstStyle/>
          <a:p>
            <a:pPr algn="ctr"/>
            <a:r>
              <a:rPr lang="en-GB" sz="5400" dirty="0">
                <a:latin typeface="Century Gothic" pitchFamily="34" charset="0"/>
              </a:rPr>
              <a:t>Carbon</a:t>
            </a:r>
          </a:p>
        </p:txBody>
      </p:sp>
      <p:pic>
        <p:nvPicPr>
          <p:cNvPr id="3" name="Picture 2">
            <a:extLst>
              <a:ext uri="{FF2B5EF4-FFF2-40B4-BE49-F238E27FC236}">
                <a16:creationId xmlns:a16="http://schemas.microsoft.com/office/drawing/2014/main" id="{DEC86E32-C706-44DC-BE63-5209B5D63BF7}"/>
              </a:ext>
            </a:extLst>
          </p:cNvPr>
          <p:cNvPicPr>
            <a:picLocks noChangeAspect="1"/>
          </p:cNvPicPr>
          <p:nvPr/>
        </p:nvPicPr>
        <p:blipFill>
          <a:blip r:embed="rId4"/>
          <a:stretch>
            <a:fillRect/>
          </a:stretch>
        </p:blipFill>
        <p:spPr>
          <a:xfrm>
            <a:off x="2229503" y="962948"/>
            <a:ext cx="4476101" cy="1334339"/>
          </a:xfrm>
          <a:prstGeom prst="rect">
            <a:avLst/>
          </a:prstGeom>
        </p:spPr>
      </p:pic>
      <p:sp>
        <p:nvSpPr>
          <p:cNvPr id="5" name="TextBox 4">
            <a:extLst>
              <a:ext uri="{FF2B5EF4-FFF2-40B4-BE49-F238E27FC236}">
                <a16:creationId xmlns:a16="http://schemas.microsoft.com/office/drawing/2014/main" id="{08812826-F521-43E4-A8DD-C6F73458D879}"/>
              </a:ext>
            </a:extLst>
          </p:cNvPr>
          <p:cNvSpPr txBox="1"/>
          <p:nvPr/>
        </p:nvSpPr>
        <p:spPr>
          <a:xfrm>
            <a:off x="0" y="4425817"/>
            <a:ext cx="9144000" cy="646331"/>
          </a:xfrm>
          <a:prstGeom prst="rect">
            <a:avLst/>
          </a:prstGeom>
          <a:noFill/>
        </p:spPr>
        <p:txBody>
          <a:bodyPr wrap="square" rtlCol="0">
            <a:spAutoFit/>
          </a:bodyPr>
          <a:lstStyle/>
          <a:p>
            <a:pPr algn="ctr"/>
            <a:r>
              <a:rPr lang="en-GB" sz="3600" dirty="0">
                <a:latin typeface="Century Gothic" panose="020B0502020202020204" pitchFamily="34" charset="0"/>
              </a:rPr>
              <a:t>Student sheets</a:t>
            </a:r>
          </a:p>
        </p:txBody>
      </p:sp>
      <p:pic>
        <p:nvPicPr>
          <p:cNvPr id="6" name="Picture 5">
            <a:extLst>
              <a:ext uri="{FF2B5EF4-FFF2-40B4-BE49-F238E27FC236}">
                <a16:creationId xmlns:a16="http://schemas.microsoft.com/office/drawing/2014/main" id="{7F942E9E-00B8-45F0-A9AD-7F95F8BEF51D}"/>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96650" y="6530745"/>
            <a:ext cx="1324518" cy="174220"/>
          </a:xfrm>
          <a:prstGeom prst="rect">
            <a:avLst/>
          </a:prstGeom>
        </p:spPr>
      </p:pic>
    </p:spTree>
    <p:custDataLst>
      <p:tags r:id="rId1"/>
    </p:custDataLst>
    <p:extLst>
      <p:ext uri="{BB962C8B-B14F-4D97-AF65-F5344CB8AC3E}">
        <p14:creationId xmlns:p14="http://schemas.microsoft.com/office/powerpoint/2010/main" val="377226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descr="Map&#10;&#10;Description automatically generated">
            <a:extLst>
              <a:ext uri="{FF2B5EF4-FFF2-40B4-BE49-F238E27FC236}">
                <a16:creationId xmlns:a16="http://schemas.microsoft.com/office/drawing/2014/main" id="{6BD07D65-44E2-414A-9F85-DA726A4806B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02434" y="2656739"/>
            <a:ext cx="3239598" cy="3239598"/>
          </a:xfrm>
          <a:prstGeom prst="rect">
            <a:avLst/>
          </a:prstGeom>
        </p:spPr>
      </p:pic>
      <p:sp>
        <p:nvSpPr>
          <p:cNvPr id="39" name="Rectangle 38">
            <a:extLst>
              <a:ext uri="{FF2B5EF4-FFF2-40B4-BE49-F238E27FC236}">
                <a16:creationId xmlns:a16="http://schemas.microsoft.com/office/drawing/2014/main" id="{9BA42D35-86FD-4619-953E-3A4F4B192959}"/>
              </a:ext>
            </a:extLst>
          </p:cNvPr>
          <p:cNvSpPr/>
          <p:nvPr/>
        </p:nvSpPr>
        <p:spPr>
          <a:xfrm>
            <a:off x="183060" y="120316"/>
            <a:ext cx="8770870" cy="6262682"/>
          </a:xfrm>
          <a:prstGeom prst="rect">
            <a:avLst/>
          </a:prstGeom>
          <a:noFill/>
          <a:ln w="19050">
            <a:solidFill>
              <a:srgbClr val="4B6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0C3EB97-5132-4F70-928F-AA082C80137A}"/>
              </a:ext>
            </a:extLst>
          </p:cNvPr>
          <p:cNvSpPr txBox="1"/>
          <p:nvPr/>
        </p:nvSpPr>
        <p:spPr>
          <a:xfrm>
            <a:off x="8457201" y="156368"/>
            <a:ext cx="1184579" cy="338554"/>
          </a:xfrm>
          <a:prstGeom prst="rect">
            <a:avLst/>
          </a:prstGeom>
          <a:noFill/>
        </p:spPr>
        <p:txBody>
          <a:bodyPr wrap="square" rtlCol="0">
            <a:spAutoFit/>
          </a:bodyPr>
          <a:lstStyle/>
          <a:p>
            <a:r>
              <a:rPr lang="en-US" sz="1600" b="1">
                <a:latin typeface="Century Gothic" panose="020B0502020202020204" pitchFamily="34" charset="0"/>
              </a:rPr>
              <a:t>SS1</a:t>
            </a:r>
            <a:endParaRPr lang="en-GB" sz="1600" b="1">
              <a:latin typeface="Century Gothic" panose="020B0502020202020204" pitchFamily="34" charset="0"/>
            </a:endParaRPr>
          </a:p>
        </p:txBody>
      </p:sp>
      <p:sp>
        <p:nvSpPr>
          <p:cNvPr id="9" name="TextBox 8">
            <a:extLst>
              <a:ext uri="{FF2B5EF4-FFF2-40B4-BE49-F238E27FC236}">
                <a16:creationId xmlns:a16="http://schemas.microsoft.com/office/drawing/2014/main" id="{855DEE04-1D9B-43D1-9616-F698BE340390}"/>
              </a:ext>
            </a:extLst>
          </p:cNvPr>
          <p:cNvSpPr txBox="1"/>
          <p:nvPr/>
        </p:nvSpPr>
        <p:spPr>
          <a:xfrm>
            <a:off x="190070" y="120316"/>
            <a:ext cx="7915820" cy="461665"/>
          </a:xfrm>
          <a:prstGeom prst="rect">
            <a:avLst/>
          </a:prstGeom>
          <a:noFill/>
        </p:spPr>
        <p:txBody>
          <a:bodyPr wrap="square" rtlCol="0">
            <a:spAutoFit/>
          </a:bodyPr>
          <a:lstStyle/>
          <a:p>
            <a:r>
              <a:rPr lang="en-GB" sz="2400" b="1" dirty="0"/>
              <a:t>Transport (staff)</a:t>
            </a:r>
          </a:p>
        </p:txBody>
      </p:sp>
      <p:grpSp>
        <p:nvGrpSpPr>
          <p:cNvPr id="13" name="Group 12">
            <a:extLst>
              <a:ext uri="{FF2B5EF4-FFF2-40B4-BE49-F238E27FC236}">
                <a16:creationId xmlns:a16="http://schemas.microsoft.com/office/drawing/2014/main" id="{00AF77DA-9CC8-4245-9DA3-BD198A063019}"/>
              </a:ext>
            </a:extLst>
          </p:cNvPr>
          <p:cNvGrpSpPr/>
          <p:nvPr/>
        </p:nvGrpSpPr>
        <p:grpSpPr>
          <a:xfrm>
            <a:off x="2040996" y="2484749"/>
            <a:ext cx="3302191" cy="746824"/>
            <a:chOff x="2281855" y="1207337"/>
            <a:chExt cx="3506137" cy="778049"/>
          </a:xfrm>
        </p:grpSpPr>
        <p:pic>
          <p:nvPicPr>
            <p:cNvPr id="5" name="Picture 4" descr="A collage of a person&#10;&#10;Description automatically generated with medium confidence">
              <a:extLst>
                <a:ext uri="{FF2B5EF4-FFF2-40B4-BE49-F238E27FC236}">
                  <a16:creationId xmlns:a16="http://schemas.microsoft.com/office/drawing/2014/main" id="{5DD6C164-3B88-41FE-969E-D167F2BD606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281855" y="1207337"/>
              <a:ext cx="744242" cy="755268"/>
            </a:xfrm>
            <a:prstGeom prst="rect">
              <a:avLst/>
            </a:prstGeom>
          </p:spPr>
        </p:pic>
        <p:pic>
          <p:nvPicPr>
            <p:cNvPr id="15" name="Picture 14" descr="A collage of a person&#10;&#10;Description automatically generated with medium confidence">
              <a:extLst>
                <a:ext uri="{FF2B5EF4-FFF2-40B4-BE49-F238E27FC236}">
                  <a16:creationId xmlns:a16="http://schemas.microsoft.com/office/drawing/2014/main" id="{17BFB758-C5D0-41BE-9B84-987B0D6E345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043044" y="1207337"/>
              <a:ext cx="744948" cy="755268"/>
            </a:xfrm>
            <a:prstGeom prst="rect">
              <a:avLst/>
            </a:prstGeom>
          </p:spPr>
        </p:pic>
        <p:pic>
          <p:nvPicPr>
            <p:cNvPr id="16" name="Picture 15" descr="A collage of a person&#10;&#10;Description automatically generated with medium confidence">
              <a:extLst>
                <a:ext uri="{FF2B5EF4-FFF2-40B4-BE49-F238E27FC236}">
                  <a16:creationId xmlns:a16="http://schemas.microsoft.com/office/drawing/2014/main" id="{66CA6664-E4A3-4B04-9EED-4269E08C188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095519" y="1207337"/>
              <a:ext cx="767419" cy="778049"/>
            </a:xfrm>
            <a:prstGeom prst="rect">
              <a:avLst/>
            </a:prstGeom>
          </p:spPr>
        </p:pic>
        <p:pic>
          <p:nvPicPr>
            <p:cNvPr id="17" name="Picture 16" descr="A collage of a person&#10;&#10;Description automatically generated with medium confidence">
              <a:extLst>
                <a:ext uri="{FF2B5EF4-FFF2-40B4-BE49-F238E27FC236}">
                  <a16:creationId xmlns:a16="http://schemas.microsoft.com/office/drawing/2014/main" id="{874ED5B3-9680-4A4C-A67C-16F7CE53044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229380" y="1207337"/>
              <a:ext cx="746272" cy="755268"/>
            </a:xfrm>
            <a:prstGeom prst="rect">
              <a:avLst/>
            </a:prstGeom>
          </p:spPr>
        </p:pic>
      </p:grpSp>
      <p:graphicFrame>
        <p:nvGraphicFramePr>
          <p:cNvPr id="12" name="Table 12">
            <a:extLst>
              <a:ext uri="{FF2B5EF4-FFF2-40B4-BE49-F238E27FC236}">
                <a16:creationId xmlns:a16="http://schemas.microsoft.com/office/drawing/2014/main" id="{E962E181-3180-4D08-B4C2-5AF5E426B2E7}"/>
              </a:ext>
            </a:extLst>
          </p:cNvPr>
          <p:cNvGraphicFramePr>
            <a:graphicFrameLocks noGrp="1"/>
          </p:cNvGraphicFramePr>
          <p:nvPr>
            <p:extLst>
              <p:ext uri="{D42A27DB-BD31-4B8C-83A1-F6EECF244321}">
                <p14:modId xmlns:p14="http://schemas.microsoft.com/office/powerpoint/2010/main" val="747332435"/>
              </p:ext>
            </p:extLst>
          </p:nvPr>
        </p:nvGraphicFramePr>
        <p:xfrm>
          <a:off x="275886" y="3317179"/>
          <a:ext cx="5126293" cy="2875830"/>
        </p:xfrm>
        <a:graphic>
          <a:graphicData uri="http://schemas.openxmlformats.org/drawingml/2006/table">
            <a:tbl>
              <a:tblPr firstRow="1" bandRow="1">
                <a:tableStyleId>{5940675A-B579-460E-94D1-54222C63F5DA}</a:tableStyleId>
              </a:tblPr>
              <a:tblGrid>
                <a:gridCol w="815873">
                  <a:extLst>
                    <a:ext uri="{9D8B030D-6E8A-4147-A177-3AD203B41FA5}">
                      <a16:colId xmlns:a16="http://schemas.microsoft.com/office/drawing/2014/main" val="1095796615"/>
                    </a:ext>
                  </a:extLst>
                </a:gridCol>
                <a:gridCol w="862084">
                  <a:extLst>
                    <a:ext uri="{9D8B030D-6E8A-4147-A177-3AD203B41FA5}">
                      <a16:colId xmlns:a16="http://schemas.microsoft.com/office/drawing/2014/main" val="1357165457"/>
                    </a:ext>
                  </a:extLst>
                </a:gridCol>
                <a:gridCol w="862084">
                  <a:extLst>
                    <a:ext uri="{9D8B030D-6E8A-4147-A177-3AD203B41FA5}">
                      <a16:colId xmlns:a16="http://schemas.microsoft.com/office/drawing/2014/main" val="829472433"/>
                    </a:ext>
                  </a:extLst>
                </a:gridCol>
                <a:gridCol w="862084">
                  <a:extLst>
                    <a:ext uri="{9D8B030D-6E8A-4147-A177-3AD203B41FA5}">
                      <a16:colId xmlns:a16="http://schemas.microsoft.com/office/drawing/2014/main" val="3465497739"/>
                    </a:ext>
                  </a:extLst>
                </a:gridCol>
                <a:gridCol w="862084">
                  <a:extLst>
                    <a:ext uri="{9D8B030D-6E8A-4147-A177-3AD203B41FA5}">
                      <a16:colId xmlns:a16="http://schemas.microsoft.com/office/drawing/2014/main" val="3468101545"/>
                    </a:ext>
                  </a:extLst>
                </a:gridCol>
                <a:gridCol w="862084">
                  <a:extLst>
                    <a:ext uri="{9D8B030D-6E8A-4147-A177-3AD203B41FA5}">
                      <a16:colId xmlns:a16="http://schemas.microsoft.com/office/drawing/2014/main" val="2723845537"/>
                    </a:ext>
                  </a:extLst>
                </a:gridCol>
              </a:tblGrid>
              <a:tr h="404822">
                <a:tc>
                  <a:txBody>
                    <a:bodyPr/>
                    <a:lstStyle/>
                    <a:p>
                      <a:r>
                        <a:rPr lang="en-GB" sz="1100" b="1" dirty="0">
                          <a:latin typeface="Century Gothic" panose="020B0502020202020204" pitchFamily="34" charset="0"/>
                        </a:rPr>
                        <a:t>Name</a:t>
                      </a:r>
                    </a:p>
                  </a:txBody>
                  <a:tcPr/>
                </a:tc>
                <a:tc>
                  <a:txBody>
                    <a:bodyPr/>
                    <a:lstStyle/>
                    <a:p>
                      <a:r>
                        <a:rPr lang="en-GB" sz="1100" dirty="0">
                          <a:latin typeface="Century Gothic" panose="020B0502020202020204" pitchFamily="34" charset="0"/>
                        </a:rPr>
                        <a:t>Rose</a:t>
                      </a:r>
                    </a:p>
                  </a:txBody>
                  <a:tcPr/>
                </a:tc>
                <a:tc>
                  <a:txBody>
                    <a:bodyPr/>
                    <a:lstStyle/>
                    <a:p>
                      <a:r>
                        <a:rPr lang="en-GB" sz="1100" dirty="0">
                          <a:latin typeface="Century Gothic" panose="020B0502020202020204" pitchFamily="34" charset="0"/>
                        </a:rPr>
                        <a:t>Billy</a:t>
                      </a:r>
                    </a:p>
                  </a:txBody>
                  <a:tcPr/>
                </a:tc>
                <a:tc>
                  <a:txBody>
                    <a:bodyPr/>
                    <a:lstStyle/>
                    <a:p>
                      <a:r>
                        <a:rPr lang="en-GB" sz="1100" dirty="0">
                          <a:latin typeface="Century Gothic" panose="020B0502020202020204" pitchFamily="34" charset="0"/>
                        </a:rPr>
                        <a:t>Ren</a:t>
                      </a:r>
                    </a:p>
                  </a:txBody>
                  <a:tcPr/>
                </a:tc>
                <a:tc>
                  <a:txBody>
                    <a:bodyPr/>
                    <a:lstStyle/>
                    <a:p>
                      <a:r>
                        <a:rPr lang="en-GB" sz="1100" dirty="0">
                          <a:latin typeface="Century Gothic" panose="020B0502020202020204" pitchFamily="34" charset="0"/>
                        </a:rPr>
                        <a:t>Maria</a:t>
                      </a:r>
                    </a:p>
                  </a:txBody>
                  <a:tcPr/>
                </a:tc>
                <a:tc>
                  <a:txBody>
                    <a:bodyPr/>
                    <a:lstStyle/>
                    <a:p>
                      <a:r>
                        <a:rPr lang="en-GB" sz="1100" dirty="0">
                          <a:latin typeface="Century Gothic" panose="020B0502020202020204" pitchFamily="34" charset="0"/>
                        </a:rPr>
                        <a:t>Femi</a:t>
                      </a:r>
                    </a:p>
                  </a:txBody>
                  <a:tcPr/>
                </a:tc>
                <a:extLst>
                  <a:ext uri="{0D108BD9-81ED-4DB2-BD59-A6C34878D82A}">
                    <a16:rowId xmlns:a16="http://schemas.microsoft.com/office/drawing/2014/main" val="2628440812"/>
                  </a:ext>
                </a:extLst>
              </a:tr>
              <a:tr h="465823">
                <a:tc>
                  <a:txBody>
                    <a:bodyPr/>
                    <a:lstStyle/>
                    <a:p>
                      <a:r>
                        <a:rPr lang="en-GB" sz="1100" b="1" dirty="0">
                          <a:latin typeface="Century Gothic" panose="020B0502020202020204" pitchFamily="34" charset="0"/>
                        </a:rPr>
                        <a:t>Position</a:t>
                      </a:r>
                    </a:p>
                  </a:txBody>
                  <a:tcPr/>
                </a:tc>
                <a:tc>
                  <a:txBody>
                    <a:bodyPr/>
                    <a:lstStyle/>
                    <a:p>
                      <a:r>
                        <a:rPr lang="en-GB" sz="1100" dirty="0">
                          <a:latin typeface="Century Gothic" panose="020B0502020202020204" pitchFamily="34" charset="0"/>
                        </a:rPr>
                        <a:t>Owner</a:t>
                      </a:r>
                    </a:p>
                  </a:txBody>
                  <a:tcPr/>
                </a:tc>
                <a:tc>
                  <a:txBody>
                    <a:bodyPr/>
                    <a:lstStyle/>
                    <a:p>
                      <a:r>
                        <a:rPr lang="en-GB" sz="1100" dirty="0">
                          <a:latin typeface="Century Gothic" panose="020B0502020202020204" pitchFamily="34" charset="0"/>
                        </a:rPr>
                        <a:t>Assistant manager</a:t>
                      </a:r>
                    </a:p>
                  </a:txBody>
                  <a:tcPr/>
                </a:tc>
                <a:tc>
                  <a:txBody>
                    <a:bodyPr/>
                    <a:lstStyle/>
                    <a:p>
                      <a:r>
                        <a:rPr lang="en-GB" sz="1100" dirty="0">
                          <a:latin typeface="Century Gothic" panose="020B0502020202020204" pitchFamily="34" charset="0"/>
                        </a:rPr>
                        <a:t>Supervisor</a:t>
                      </a:r>
                    </a:p>
                  </a:txBody>
                  <a:tcPr/>
                </a:tc>
                <a:tc>
                  <a:txBody>
                    <a:bodyPr/>
                    <a:lstStyle/>
                    <a:p>
                      <a:r>
                        <a:rPr lang="en-GB" sz="1100" dirty="0">
                          <a:latin typeface="Century Gothic" panose="020B0502020202020204" pitchFamily="34" charset="0"/>
                        </a:rPr>
                        <a:t>Barista</a:t>
                      </a:r>
                    </a:p>
                  </a:txBody>
                  <a:tcPr/>
                </a:tc>
                <a:tc>
                  <a:txBody>
                    <a:bodyPr/>
                    <a:lstStyle/>
                    <a:p>
                      <a:r>
                        <a:rPr lang="en-GB" sz="1100" dirty="0">
                          <a:latin typeface="Century Gothic" panose="020B0502020202020204" pitchFamily="34" charset="0"/>
                        </a:rPr>
                        <a:t>Barista</a:t>
                      </a:r>
                    </a:p>
                  </a:txBody>
                  <a:tcPr/>
                </a:tc>
                <a:extLst>
                  <a:ext uri="{0D108BD9-81ED-4DB2-BD59-A6C34878D82A}">
                    <a16:rowId xmlns:a16="http://schemas.microsoft.com/office/drawing/2014/main" val="2815855733"/>
                  </a:ext>
                </a:extLst>
              </a:tr>
              <a:tr h="648825">
                <a:tc>
                  <a:txBody>
                    <a:bodyPr/>
                    <a:lstStyle/>
                    <a:p>
                      <a:r>
                        <a:rPr lang="en-GB" sz="1100" b="1" dirty="0">
                          <a:latin typeface="Century Gothic" panose="020B0502020202020204" pitchFamily="34" charset="0"/>
                        </a:rPr>
                        <a:t>Hours per week</a:t>
                      </a:r>
                    </a:p>
                  </a:txBody>
                  <a:tcPr/>
                </a:tc>
                <a:tc>
                  <a:txBody>
                    <a:bodyPr/>
                    <a:lstStyle/>
                    <a:p>
                      <a:r>
                        <a:rPr lang="en-GB" sz="1100" dirty="0">
                          <a:latin typeface="Century Gothic" panose="020B0502020202020204" pitchFamily="34" charset="0"/>
                        </a:rPr>
                        <a:t>40</a:t>
                      </a:r>
                    </a:p>
                  </a:txBody>
                  <a:tcPr/>
                </a:tc>
                <a:tc>
                  <a:txBody>
                    <a:bodyPr/>
                    <a:lstStyle/>
                    <a:p>
                      <a:r>
                        <a:rPr lang="en-GB" sz="1100" dirty="0">
                          <a:latin typeface="Century Gothic" panose="020B0502020202020204" pitchFamily="34" charset="0"/>
                        </a:rPr>
                        <a:t>35</a:t>
                      </a:r>
                    </a:p>
                  </a:txBody>
                  <a:tcPr/>
                </a:tc>
                <a:tc>
                  <a:txBody>
                    <a:bodyPr/>
                    <a:lstStyle/>
                    <a:p>
                      <a:r>
                        <a:rPr lang="en-GB" sz="1100" dirty="0">
                          <a:latin typeface="Century Gothic" panose="020B0502020202020204" pitchFamily="34" charset="0"/>
                        </a:rPr>
                        <a:t>20</a:t>
                      </a:r>
                    </a:p>
                  </a:txBody>
                  <a:tcPr/>
                </a:tc>
                <a:tc>
                  <a:txBody>
                    <a:bodyPr/>
                    <a:lstStyle/>
                    <a:p>
                      <a:r>
                        <a:rPr lang="en-GB" sz="1100" dirty="0">
                          <a:latin typeface="Century Gothic" panose="020B0502020202020204" pitchFamily="34" charset="0"/>
                        </a:rPr>
                        <a:t>12</a:t>
                      </a:r>
                    </a:p>
                  </a:txBody>
                  <a:tcPr/>
                </a:tc>
                <a:tc>
                  <a:txBody>
                    <a:bodyPr/>
                    <a:lstStyle/>
                    <a:p>
                      <a:r>
                        <a:rPr lang="en-GB" sz="1100" dirty="0">
                          <a:latin typeface="Century Gothic" panose="020B0502020202020204" pitchFamily="34" charset="0"/>
                        </a:rPr>
                        <a:t>6</a:t>
                      </a:r>
                    </a:p>
                  </a:txBody>
                  <a:tcPr/>
                </a:tc>
                <a:extLst>
                  <a:ext uri="{0D108BD9-81ED-4DB2-BD59-A6C34878D82A}">
                    <a16:rowId xmlns:a16="http://schemas.microsoft.com/office/drawing/2014/main" val="2303713252"/>
                  </a:ext>
                </a:extLst>
              </a:tr>
              <a:tr h="465823">
                <a:tc>
                  <a:txBody>
                    <a:bodyPr/>
                    <a:lstStyle/>
                    <a:p>
                      <a:r>
                        <a:rPr lang="en-GB" sz="1100" b="1" dirty="0">
                          <a:latin typeface="Century Gothic" panose="020B0502020202020204" pitchFamily="34" charset="0"/>
                        </a:rPr>
                        <a:t>How far they live from the café</a:t>
                      </a:r>
                    </a:p>
                  </a:txBody>
                  <a:tcPr/>
                </a:tc>
                <a:tc>
                  <a:txBody>
                    <a:bodyPr/>
                    <a:lstStyle/>
                    <a:p>
                      <a:r>
                        <a:rPr lang="en-GB" sz="1100" dirty="0">
                          <a:latin typeface="Century Gothic" panose="020B0502020202020204" pitchFamily="34" charset="0"/>
                        </a:rPr>
                        <a:t>7.5 km</a:t>
                      </a:r>
                    </a:p>
                  </a:txBody>
                  <a:tcPr/>
                </a:tc>
                <a:tc>
                  <a:txBody>
                    <a:bodyPr/>
                    <a:lstStyle/>
                    <a:p>
                      <a:r>
                        <a:rPr lang="en-GB" sz="1100">
                          <a:latin typeface="Century Gothic" panose="020B0502020202020204" pitchFamily="34" charset="0"/>
                        </a:rPr>
                        <a:t>6 </a:t>
                      </a:r>
                      <a:r>
                        <a:rPr lang="en-GB" sz="1100" dirty="0">
                          <a:latin typeface="Century Gothic" panose="020B0502020202020204" pitchFamily="34" charset="0"/>
                        </a:rPr>
                        <a:t>km</a:t>
                      </a:r>
                    </a:p>
                  </a:txBody>
                  <a:tcPr/>
                </a:tc>
                <a:tc>
                  <a:txBody>
                    <a:bodyPr/>
                    <a:lstStyle/>
                    <a:p>
                      <a:r>
                        <a:rPr lang="en-GB" sz="1100" dirty="0">
                          <a:latin typeface="Century Gothic" panose="020B0502020202020204" pitchFamily="34" charset="0"/>
                        </a:rPr>
                        <a:t>5 km</a:t>
                      </a:r>
                    </a:p>
                  </a:txBody>
                  <a:tcPr/>
                </a:tc>
                <a:tc>
                  <a:txBody>
                    <a:bodyPr/>
                    <a:lstStyle/>
                    <a:p>
                      <a:r>
                        <a:rPr lang="en-GB" sz="1100" dirty="0">
                          <a:latin typeface="Century Gothic" panose="020B0502020202020204" pitchFamily="34" charset="0"/>
                        </a:rPr>
                        <a:t>10 km</a:t>
                      </a:r>
                    </a:p>
                  </a:txBody>
                  <a:tcPr/>
                </a:tc>
                <a:tc>
                  <a:txBody>
                    <a:bodyPr/>
                    <a:lstStyle/>
                    <a:p>
                      <a:r>
                        <a:rPr lang="en-GB" sz="1100" dirty="0">
                          <a:latin typeface="Century Gothic" panose="020B0502020202020204" pitchFamily="34" charset="0"/>
                        </a:rPr>
                        <a:t>1.5 km</a:t>
                      </a:r>
                    </a:p>
                  </a:txBody>
                  <a:tcPr/>
                </a:tc>
                <a:extLst>
                  <a:ext uri="{0D108BD9-81ED-4DB2-BD59-A6C34878D82A}">
                    <a16:rowId xmlns:a16="http://schemas.microsoft.com/office/drawing/2014/main" val="310659035"/>
                  </a:ext>
                </a:extLst>
              </a:tr>
              <a:tr h="465823">
                <a:tc>
                  <a:txBody>
                    <a:bodyPr/>
                    <a:lstStyle/>
                    <a:p>
                      <a:r>
                        <a:rPr lang="en-GB" sz="1100" b="1" dirty="0">
                          <a:latin typeface="Century Gothic" panose="020B0502020202020204" pitchFamily="34" charset="0"/>
                        </a:rPr>
                        <a:t>How they get to work</a:t>
                      </a:r>
                    </a:p>
                  </a:txBody>
                  <a:tcPr/>
                </a:tc>
                <a:tc>
                  <a:txBody>
                    <a:bodyPr/>
                    <a:lstStyle/>
                    <a:p>
                      <a:r>
                        <a:rPr lang="en-GB" sz="1100" dirty="0">
                          <a:latin typeface="Century Gothic" panose="020B0502020202020204" pitchFamily="34" charset="0"/>
                        </a:rPr>
                        <a:t>Train</a:t>
                      </a:r>
                    </a:p>
                  </a:txBody>
                  <a:tcPr/>
                </a:tc>
                <a:tc>
                  <a:txBody>
                    <a:bodyPr/>
                    <a:lstStyle/>
                    <a:p>
                      <a:r>
                        <a:rPr lang="en-GB" sz="1100" dirty="0">
                          <a:latin typeface="Century Gothic" panose="020B0502020202020204" pitchFamily="34" charset="0"/>
                        </a:rPr>
                        <a:t>Drive (petrol car)</a:t>
                      </a:r>
                    </a:p>
                  </a:txBody>
                  <a:tcPr/>
                </a:tc>
                <a:tc>
                  <a:txBody>
                    <a:bodyPr/>
                    <a:lstStyle/>
                    <a:p>
                      <a:r>
                        <a:rPr lang="en-GB" sz="1100" dirty="0">
                          <a:latin typeface="Century Gothic" panose="020B0502020202020204" pitchFamily="34" charset="0"/>
                        </a:rPr>
                        <a:t>Bus</a:t>
                      </a:r>
                    </a:p>
                  </a:txBody>
                  <a:tcPr/>
                </a:tc>
                <a:tc>
                  <a:txBody>
                    <a:bodyPr/>
                    <a:lstStyle/>
                    <a:p>
                      <a:r>
                        <a:rPr lang="en-GB" sz="1100" dirty="0">
                          <a:latin typeface="Century Gothic" panose="020B0502020202020204" pitchFamily="34" charset="0"/>
                        </a:rPr>
                        <a:t>Drive (petrol car)</a:t>
                      </a:r>
                    </a:p>
                  </a:txBody>
                  <a:tcPr/>
                </a:tc>
                <a:tc>
                  <a:txBody>
                    <a:bodyPr/>
                    <a:lstStyle/>
                    <a:p>
                      <a:r>
                        <a:rPr lang="en-GB" sz="1100" dirty="0">
                          <a:latin typeface="Century Gothic" panose="020B0502020202020204" pitchFamily="34" charset="0"/>
                        </a:rPr>
                        <a:t>Walk</a:t>
                      </a:r>
                    </a:p>
                  </a:txBody>
                  <a:tcPr/>
                </a:tc>
                <a:extLst>
                  <a:ext uri="{0D108BD9-81ED-4DB2-BD59-A6C34878D82A}">
                    <a16:rowId xmlns:a16="http://schemas.microsoft.com/office/drawing/2014/main" val="2023356150"/>
                  </a:ext>
                </a:extLst>
              </a:tr>
            </a:tbl>
          </a:graphicData>
        </a:graphic>
      </p:graphicFrame>
      <p:pic>
        <p:nvPicPr>
          <p:cNvPr id="27" name="Picture 26">
            <a:extLst>
              <a:ext uri="{FF2B5EF4-FFF2-40B4-BE49-F238E27FC236}">
                <a16:creationId xmlns:a16="http://schemas.microsoft.com/office/drawing/2014/main" id="{CF9B4914-C552-4FDD-8F05-BE4627AA7D8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528794" y="3328334"/>
            <a:ext cx="74718" cy="72000"/>
          </a:xfrm>
          <a:prstGeom prst="rect">
            <a:avLst/>
          </a:prstGeom>
          <a:ln>
            <a:solidFill>
              <a:srgbClr val="4E85B6"/>
            </a:solidFill>
          </a:ln>
        </p:spPr>
      </p:pic>
      <p:pic>
        <p:nvPicPr>
          <p:cNvPr id="36" name="Picture 35">
            <a:extLst>
              <a:ext uri="{FF2B5EF4-FFF2-40B4-BE49-F238E27FC236}">
                <a16:creationId xmlns:a16="http://schemas.microsoft.com/office/drawing/2014/main" id="{358211F7-ADDB-4ADC-AABB-9963D9F17BF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919173" y="5043009"/>
            <a:ext cx="74718" cy="72000"/>
          </a:xfrm>
          <a:prstGeom prst="rect">
            <a:avLst/>
          </a:prstGeom>
          <a:ln>
            <a:solidFill>
              <a:srgbClr val="4E85B6"/>
            </a:solidFill>
          </a:ln>
        </p:spPr>
      </p:pic>
      <p:pic>
        <p:nvPicPr>
          <p:cNvPr id="37" name="Picture 36">
            <a:extLst>
              <a:ext uri="{FF2B5EF4-FFF2-40B4-BE49-F238E27FC236}">
                <a16:creationId xmlns:a16="http://schemas.microsoft.com/office/drawing/2014/main" id="{19794AC9-9C07-4C83-A0B6-3199AD35942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862672" y="5680740"/>
            <a:ext cx="74718" cy="72000"/>
          </a:xfrm>
          <a:prstGeom prst="rect">
            <a:avLst/>
          </a:prstGeom>
          <a:ln>
            <a:solidFill>
              <a:srgbClr val="4E85B6"/>
            </a:solidFill>
          </a:ln>
        </p:spPr>
      </p:pic>
      <p:pic>
        <p:nvPicPr>
          <p:cNvPr id="38" name="Picture 37">
            <a:extLst>
              <a:ext uri="{FF2B5EF4-FFF2-40B4-BE49-F238E27FC236}">
                <a16:creationId xmlns:a16="http://schemas.microsoft.com/office/drawing/2014/main" id="{58E12DDC-4FB1-4B3D-8C68-6A4E4053C3A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881814" y="3969699"/>
            <a:ext cx="74718" cy="72000"/>
          </a:xfrm>
          <a:prstGeom prst="rect">
            <a:avLst/>
          </a:prstGeom>
          <a:ln>
            <a:solidFill>
              <a:srgbClr val="4E85B6"/>
            </a:solidFill>
          </a:ln>
        </p:spPr>
      </p:pic>
      <p:pic>
        <p:nvPicPr>
          <p:cNvPr id="40" name="Picture 39">
            <a:extLst>
              <a:ext uri="{FF2B5EF4-FFF2-40B4-BE49-F238E27FC236}">
                <a16:creationId xmlns:a16="http://schemas.microsoft.com/office/drawing/2014/main" id="{D310D271-2DBE-4407-9CC9-9657F83589C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503111" y="3476630"/>
            <a:ext cx="74718" cy="72000"/>
          </a:xfrm>
          <a:prstGeom prst="rect">
            <a:avLst/>
          </a:prstGeom>
          <a:ln>
            <a:solidFill>
              <a:srgbClr val="4E85B6"/>
            </a:solidFill>
          </a:ln>
        </p:spPr>
      </p:pic>
      <p:pic>
        <p:nvPicPr>
          <p:cNvPr id="41" name="Picture 40">
            <a:extLst>
              <a:ext uri="{FF2B5EF4-FFF2-40B4-BE49-F238E27FC236}">
                <a16:creationId xmlns:a16="http://schemas.microsoft.com/office/drawing/2014/main" id="{7C881C4F-2CD6-40F2-8DB0-C409514CAAD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370112" y="4578140"/>
            <a:ext cx="74718" cy="72000"/>
          </a:xfrm>
          <a:prstGeom prst="rect">
            <a:avLst/>
          </a:prstGeom>
          <a:ln>
            <a:solidFill>
              <a:srgbClr val="4E85B6"/>
            </a:solidFill>
          </a:ln>
        </p:spPr>
      </p:pic>
      <p:sp>
        <p:nvSpPr>
          <p:cNvPr id="30" name="TextBox 29">
            <a:extLst>
              <a:ext uri="{FF2B5EF4-FFF2-40B4-BE49-F238E27FC236}">
                <a16:creationId xmlns:a16="http://schemas.microsoft.com/office/drawing/2014/main" id="{C48F23D9-3E97-419E-9609-F0A9A6DBB0E9}"/>
              </a:ext>
            </a:extLst>
          </p:cNvPr>
          <p:cNvSpPr txBox="1"/>
          <p:nvPr/>
        </p:nvSpPr>
        <p:spPr>
          <a:xfrm>
            <a:off x="7060846" y="5308861"/>
            <a:ext cx="479016" cy="307777"/>
          </a:xfrm>
          <a:prstGeom prst="rect">
            <a:avLst/>
          </a:prstGeom>
          <a:noFill/>
        </p:spPr>
        <p:txBody>
          <a:bodyPr wrap="square" rtlCol="0">
            <a:spAutoFit/>
          </a:bodyPr>
          <a:lstStyle/>
          <a:p>
            <a:r>
              <a:rPr lang="en-GB" sz="700" dirty="0">
                <a:latin typeface="Century Gothic" panose="020B0502020202020204" pitchFamily="34" charset="0"/>
              </a:rPr>
              <a:t>Train station</a:t>
            </a:r>
          </a:p>
        </p:txBody>
      </p:sp>
      <p:sp>
        <p:nvSpPr>
          <p:cNvPr id="44" name="Rectangle 43">
            <a:extLst>
              <a:ext uri="{FF2B5EF4-FFF2-40B4-BE49-F238E27FC236}">
                <a16:creationId xmlns:a16="http://schemas.microsoft.com/office/drawing/2014/main" id="{A28BCC91-9639-4E9E-81F4-0941E308F90D}"/>
              </a:ext>
            </a:extLst>
          </p:cNvPr>
          <p:cNvSpPr/>
          <p:nvPr/>
        </p:nvSpPr>
        <p:spPr>
          <a:xfrm rot="18862246">
            <a:off x="6083384" y="3279373"/>
            <a:ext cx="86307" cy="636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2" name="Straight Arrow Connector 51">
            <a:extLst>
              <a:ext uri="{FF2B5EF4-FFF2-40B4-BE49-F238E27FC236}">
                <a16:creationId xmlns:a16="http://schemas.microsoft.com/office/drawing/2014/main" id="{04CC9AAF-BCBB-43F5-9D13-60604A73B4D3}"/>
              </a:ext>
            </a:extLst>
          </p:cNvPr>
          <p:cNvCxnSpPr>
            <a:cxnSpLocks/>
          </p:cNvCxnSpPr>
          <p:nvPr/>
        </p:nvCxnSpPr>
        <p:spPr>
          <a:xfrm>
            <a:off x="7357504" y="5462750"/>
            <a:ext cx="19061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C10AF0EC-0D80-4952-A549-2B1B4AB9320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654734" y="5972911"/>
            <a:ext cx="252000" cy="242834"/>
          </a:xfrm>
          <a:prstGeom prst="rect">
            <a:avLst/>
          </a:prstGeom>
          <a:ln>
            <a:solidFill>
              <a:srgbClr val="4E85B6"/>
            </a:solidFill>
          </a:ln>
        </p:spPr>
      </p:pic>
      <p:sp>
        <p:nvSpPr>
          <p:cNvPr id="55" name="TextBox 54">
            <a:extLst>
              <a:ext uri="{FF2B5EF4-FFF2-40B4-BE49-F238E27FC236}">
                <a16:creationId xmlns:a16="http://schemas.microsoft.com/office/drawing/2014/main" id="{533787AC-0847-458F-A615-BFCA6203213A}"/>
              </a:ext>
            </a:extLst>
          </p:cNvPr>
          <p:cNvSpPr txBox="1"/>
          <p:nvPr/>
        </p:nvSpPr>
        <p:spPr>
          <a:xfrm>
            <a:off x="5906734" y="5940439"/>
            <a:ext cx="479016" cy="307777"/>
          </a:xfrm>
          <a:prstGeom prst="rect">
            <a:avLst/>
          </a:prstGeom>
          <a:noFill/>
        </p:spPr>
        <p:txBody>
          <a:bodyPr wrap="square" rtlCol="0">
            <a:spAutoFit/>
          </a:bodyPr>
          <a:lstStyle/>
          <a:p>
            <a:r>
              <a:rPr lang="en-GB" sz="700" dirty="0">
                <a:latin typeface="Century Gothic" panose="020B0502020202020204" pitchFamily="34" charset="0"/>
              </a:rPr>
              <a:t>Bus stop</a:t>
            </a:r>
          </a:p>
        </p:txBody>
      </p:sp>
      <p:cxnSp>
        <p:nvCxnSpPr>
          <p:cNvPr id="56" name="Straight Arrow Connector 55">
            <a:extLst>
              <a:ext uri="{FF2B5EF4-FFF2-40B4-BE49-F238E27FC236}">
                <a16:creationId xmlns:a16="http://schemas.microsoft.com/office/drawing/2014/main" id="{38475609-036A-40C0-A5B1-E2E4D57B7B97}"/>
              </a:ext>
            </a:extLst>
          </p:cNvPr>
          <p:cNvCxnSpPr>
            <a:cxnSpLocks/>
          </p:cNvCxnSpPr>
          <p:nvPr/>
        </p:nvCxnSpPr>
        <p:spPr>
          <a:xfrm>
            <a:off x="8237223" y="5969373"/>
            <a:ext cx="324000" cy="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E8070A64-864D-4ED7-A466-6A3272CDD0EB}"/>
              </a:ext>
            </a:extLst>
          </p:cNvPr>
          <p:cNvSpPr/>
          <p:nvPr/>
        </p:nvSpPr>
        <p:spPr>
          <a:xfrm>
            <a:off x="5945121" y="3384891"/>
            <a:ext cx="286378" cy="112835"/>
          </a:xfrm>
          <a:prstGeom prst="rect">
            <a:avLst/>
          </a:prstGeom>
          <a:solidFill>
            <a:srgbClr val="F3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A386A86F-B379-4C97-899B-1C1EE784E30C}"/>
              </a:ext>
            </a:extLst>
          </p:cNvPr>
          <p:cNvSpPr txBox="1"/>
          <p:nvPr/>
        </p:nvSpPr>
        <p:spPr>
          <a:xfrm>
            <a:off x="5860219" y="3333186"/>
            <a:ext cx="626855" cy="215444"/>
          </a:xfrm>
          <a:prstGeom prst="rect">
            <a:avLst/>
          </a:prstGeom>
          <a:noFill/>
        </p:spPr>
        <p:txBody>
          <a:bodyPr wrap="square" rtlCol="0">
            <a:spAutoFit/>
          </a:bodyPr>
          <a:lstStyle/>
          <a:p>
            <a:r>
              <a:rPr lang="en-GB" sz="800" dirty="0">
                <a:latin typeface="Century Gothic" panose="020B0502020202020204" pitchFamily="34" charset="0"/>
              </a:rPr>
              <a:t>Café </a:t>
            </a:r>
          </a:p>
        </p:txBody>
      </p:sp>
      <p:sp>
        <p:nvSpPr>
          <p:cNvPr id="59" name="TextBox 58">
            <a:extLst>
              <a:ext uri="{FF2B5EF4-FFF2-40B4-BE49-F238E27FC236}">
                <a16:creationId xmlns:a16="http://schemas.microsoft.com/office/drawing/2014/main" id="{4FAD5FD1-6B6B-48F5-A4E1-9A4A694F43E8}"/>
              </a:ext>
            </a:extLst>
          </p:cNvPr>
          <p:cNvSpPr txBox="1"/>
          <p:nvPr/>
        </p:nvSpPr>
        <p:spPr>
          <a:xfrm>
            <a:off x="8166699" y="5968454"/>
            <a:ext cx="626855" cy="215444"/>
          </a:xfrm>
          <a:prstGeom prst="rect">
            <a:avLst/>
          </a:prstGeom>
          <a:noFill/>
        </p:spPr>
        <p:txBody>
          <a:bodyPr wrap="square" rtlCol="0">
            <a:spAutoFit/>
          </a:bodyPr>
          <a:lstStyle/>
          <a:p>
            <a:r>
              <a:rPr lang="en-GB" sz="800" dirty="0">
                <a:latin typeface="Century Gothic" panose="020B0502020202020204" pitchFamily="34" charset="0"/>
              </a:rPr>
              <a:t>100 m</a:t>
            </a:r>
          </a:p>
        </p:txBody>
      </p:sp>
      <p:sp>
        <p:nvSpPr>
          <p:cNvPr id="65" name="TextBox 64">
            <a:extLst>
              <a:ext uri="{FF2B5EF4-FFF2-40B4-BE49-F238E27FC236}">
                <a16:creationId xmlns:a16="http://schemas.microsoft.com/office/drawing/2014/main" id="{5E98384F-0D53-4AF7-8EFD-9D0A771C408E}"/>
              </a:ext>
            </a:extLst>
          </p:cNvPr>
          <p:cNvSpPr txBox="1"/>
          <p:nvPr/>
        </p:nvSpPr>
        <p:spPr>
          <a:xfrm>
            <a:off x="5586697" y="2298824"/>
            <a:ext cx="1800754" cy="276999"/>
          </a:xfrm>
          <a:prstGeom prst="rect">
            <a:avLst/>
          </a:prstGeom>
          <a:noFill/>
        </p:spPr>
        <p:txBody>
          <a:bodyPr wrap="square" rtlCol="0">
            <a:spAutoFit/>
          </a:bodyPr>
          <a:lstStyle/>
          <a:p>
            <a:r>
              <a:rPr lang="en-GB" sz="1200" b="1" dirty="0">
                <a:latin typeface="Century Gothic" panose="020B0502020202020204" pitchFamily="34" charset="0"/>
              </a:rPr>
              <a:t>Town map</a:t>
            </a:r>
          </a:p>
        </p:txBody>
      </p:sp>
      <p:sp>
        <p:nvSpPr>
          <p:cNvPr id="66" name="TextBox 65">
            <a:extLst>
              <a:ext uri="{FF2B5EF4-FFF2-40B4-BE49-F238E27FC236}">
                <a16:creationId xmlns:a16="http://schemas.microsoft.com/office/drawing/2014/main" id="{27BDAB94-0E8E-46FA-B9D9-E5942B0E4E8A}"/>
              </a:ext>
            </a:extLst>
          </p:cNvPr>
          <p:cNvSpPr txBox="1"/>
          <p:nvPr/>
        </p:nvSpPr>
        <p:spPr>
          <a:xfrm>
            <a:off x="262162" y="2958508"/>
            <a:ext cx="1800754" cy="276999"/>
          </a:xfrm>
          <a:prstGeom prst="rect">
            <a:avLst/>
          </a:prstGeom>
          <a:noFill/>
        </p:spPr>
        <p:txBody>
          <a:bodyPr wrap="square" rtlCol="0">
            <a:spAutoFit/>
          </a:bodyPr>
          <a:lstStyle/>
          <a:p>
            <a:r>
              <a:rPr lang="en-GB" sz="1200" b="1" dirty="0">
                <a:latin typeface="Century Gothic" panose="020B0502020202020204" pitchFamily="34" charset="0"/>
              </a:rPr>
              <a:t>Staff</a:t>
            </a:r>
          </a:p>
        </p:txBody>
      </p:sp>
      <p:pic>
        <p:nvPicPr>
          <p:cNvPr id="3" name="Picture 2">
            <a:extLst>
              <a:ext uri="{FF2B5EF4-FFF2-40B4-BE49-F238E27FC236}">
                <a16:creationId xmlns:a16="http://schemas.microsoft.com/office/drawing/2014/main" id="{6BE11A00-CF3C-49AB-A933-7533809BFCE5}"/>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colorTemperature colorTemp="7200"/>
                    </a14:imgEffect>
                  </a14:imgLayer>
                </a14:imgProps>
              </a:ext>
              <a:ext uri="{28A0092B-C50C-407E-A947-70E740481C1C}">
                <a14:useLocalDpi xmlns:a14="http://schemas.microsoft.com/office/drawing/2010/main"/>
              </a:ext>
            </a:extLst>
          </a:blip>
          <a:srcRect/>
          <a:stretch/>
        </p:blipFill>
        <p:spPr>
          <a:xfrm>
            <a:off x="1183930" y="2467029"/>
            <a:ext cx="679381" cy="760396"/>
          </a:xfrm>
          <a:prstGeom prst="rect">
            <a:avLst/>
          </a:prstGeom>
        </p:spPr>
      </p:pic>
      <p:sp>
        <p:nvSpPr>
          <p:cNvPr id="31" name="TextBox 30">
            <a:extLst>
              <a:ext uri="{FF2B5EF4-FFF2-40B4-BE49-F238E27FC236}">
                <a16:creationId xmlns:a16="http://schemas.microsoft.com/office/drawing/2014/main" id="{3E9DAA28-32FC-4A60-87AD-B619CAFC5DCD}"/>
              </a:ext>
            </a:extLst>
          </p:cNvPr>
          <p:cNvSpPr txBox="1"/>
          <p:nvPr/>
        </p:nvSpPr>
        <p:spPr>
          <a:xfrm>
            <a:off x="217390" y="629506"/>
            <a:ext cx="5317089" cy="461665"/>
          </a:xfrm>
          <a:prstGeom prst="rect">
            <a:avLst/>
          </a:prstGeom>
          <a:noFill/>
        </p:spPr>
        <p:txBody>
          <a:bodyPr wrap="square" rtlCol="0">
            <a:spAutoFit/>
          </a:bodyPr>
          <a:lstStyle/>
          <a:p>
            <a:r>
              <a:rPr lang="en-GB" sz="1200" dirty="0">
                <a:latin typeface="Century Gothic" panose="020B0502020202020204" pitchFamily="34" charset="0"/>
              </a:rPr>
              <a:t>Our people have to travel to the café. They use different types of transport. The map shows the location of the café.</a:t>
            </a:r>
          </a:p>
        </p:txBody>
      </p:sp>
      <p:sp>
        <p:nvSpPr>
          <p:cNvPr id="32" name="TextBox 31">
            <a:extLst>
              <a:ext uri="{FF2B5EF4-FFF2-40B4-BE49-F238E27FC236}">
                <a16:creationId xmlns:a16="http://schemas.microsoft.com/office/drawing/2014/main" id="{E551784A-88D2-4C15-884F-E3C1F0C71770}"/>
              </a:ext>
            </a:extLst>
          </p:cNvPr>
          <p:cNvSpPr txBox="1"/>
          <p:nvPr/>
        </p:nvSpPr>
        <p:spPr>
          <a:xfrm>
            <a:off x="190070" y="1320248"/>
            <a:ext cx="6870776" cy="646331"/>
          </a:xfrm>
          <a:prstGeom prst="rect">
            <a:avLst/>
          </a:prstGeom>
          <a:solidFill>
            <a:srgbClr val="CDD4F4"/>
          </a:solidFill>
        </p:spPr>
        <p:txBody>
          <a:bodyPr wrap="square" rtlCol="0">
            <a:spAutoFit/>
          </a:bodyPr>
          <a:lstStyle/>
          <a:p>
            <a:r>
              <a:rPr lang="en-GB" sz="1200" b="1" dirty="0">
                <a:latin typeface="Century Gothic" panose="020B0502020202020204" pitchFamily="34" charset="0"/>
              </a:rPr>
              <a:t>Discuss:</a:t>
            </a:r>
          </a:p>
          <a:p>
            <a:pPr marL="228600" indent="-228600">
              <a:buAutoNum type="arabicPeriod"/>
            </a:pPr>
            <a:r>
              <a:rPr lang="en-GB" sz="1200" dirty="0">
                <a:latin typeface="Century Gothic" panose="020B0502020202020204" pitchFamily="34" charset="0"/>
              </a:rPr>
              <a:t>Why does transport produce CO</a:t>
            </a:r>
            <a:r>
              <a:rPr lang="en-GB" sz="1200" baseline="-25000" dirty="0">
                <a:latin typeface="Century Gothic" panose="020B0502020202020204" pitchFamily="34" charset="0"/>
              </a:rPr>
              <a:t>2</a:t>
            </a:r>
            <a:r>
              <a:rPr lang="en-GB" sz="1200" dirty="0">
                <a:latin typeface="Century Gothic" panose="020B0502020202020204" pitchFamily="34" charset="0"/>
              </a:rPr>
              <a:t> emissions?</a:t>
            </a:r>
          </a:p>
          <a:p>
            <a:pPr marL="228600" indent="-228600">
              <a:buAutoNum type="arabicPeriod"/>
            </a:pPr>
            <a:r>
              <a:rPr lang="en-GB" sz="1200" dirty="0">
                <a:latin typeface="Century Gothic" panose="020B0502020202020204" pitchFamily="34" charset="0"/>
              </a:rPr>
              <a:t>Which person’s transport produces most CO</a:t>
            </a:r>
            <a:r>
              <a:rPr lang="en-GB" sz="1200" baseline="-25000" dirty="0">
                <a:latin typeface="Century Gothic" panose="020B0502020202020204" pitchFamily="34" charset="0"/>
              </a:rPr>
              <a:t>2</a:t>
            </a:r>
            <a:r>
              <a:rPr lang="en-GB" sz="1200" dirty="0">
                <a:latin typeface="Century Gothic" panose="020B0502020202020204" pitchFamily="34" charset="0"/>
              </a:rPr>
              <a:t>? Why?</a:t>
            </a:r>
          </a:p>
        </p:txBody>
      </p:sp>
      <p:pic>
        <p:nvPicPr>
          <p:cNvPr id="33" name="Picture 32">
            <a:extLst>
              <a:ext uri="{FF2B5EF4-FFF2-40B4-BE49-F238E27FC236}">
                <a16:creationId xmlns:a16="http://schemas.microsoft.com/office/drawing/2014/main" id="{D02888E7-B5A7-49DA-94E9-2215CD041F77}"/>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96650" y="6530745"/>
            <a:ext cx="1324518" cy="174220"/>
          </a:xfrm>
          <a:prstGeom prst="rect">
            <a:avLst/>
          </a:prstGeom>
        </p:spPr>
      </p:pic>
    </p:spTree>
    <p:extLst>
      <p:ext uri="{BB962C8B-B14F-4D97-AF65-F5344CB8AC3E}">
        <p14:creationId xmlns:p14="http://schemas.microsoft.com/office/powerpoint/2010/main" val="1618613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Chart&#10;&#10;Description automatically generated with medium confidence">
            <a:extLst>
              <a:ext uri="{FF2B5EF4-FFF2-40B4-BE49-F238E27FC236}">
                <a16:creationId xmlns:a16="http://schemas.microsoft.com/office/drawing/2014/main" id="{DEE279C0-1997-403B-A4A4-603BE753A1C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2538" y="1830054"/>
            <a:ext cx="2820051" cy="1880034"/>
          </a:xfrm>
          <a:prstGeom prst="rect">
            <a:avLst/>
          </a:prstGeom>
        </p:spPr>
      </p:pic>
      <p:pic>
        <p:nvPicPr>
          <p:cNvPr id="21" name="Picture 20" descr="A yellow truck with a white background&#10;&#10;Description automatically generated with low confidence">
            <a:extLst>
              <a:ext uri="{FF2B5EF4-FFF2-40B4-BE49-F238E27FC236}">
                <a16:creationId xmlns:a16="http://schemas.microsoft.com/office/drawing/2014/main" id="{F9E52631-2393-4976-A2DF-63F01769F40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3429493" y="1799539"/>
            <a:ext cx="2112649" cy="1584487"/>
          </a:xfrm>
          <a:prstGeom prst="rect">
            <a:avLst/>
          </a:prstGeom>
        </p:spPr>
      </p:pic>
      <p:sp>
        <p:nvSpPr>
          <p:cNvPr id="39" name="Rectangle 38">
            <a:extLst>
              <a:ext uri="{FF2B5EF4-FFF2-40B4-BE49-F238E27FC236}">
                <a16:creationId xmlns:a16="http://schemas.microsoft.com/office/drawing/2014/main" id="{9BA42D35-86FD-4619-953E-3A4F4B192959}"/>
              </a:ext>
            </a:extLst>
          </p:cNvPr>
          <p:cNvSpPr/>
          <p:nvPr/>
        </p:nvSpPr>
        <p:spPr>
          <a:xfrm>
            <a:off x="183060" y="120316"/>
            <a:ext cx="8770870" cy="6262682"/>
          </a:xfrm>
          <a:prstGeom prst="rect">
            <a:avLst/>
          </a:prstGeom>
          <a:noFill/>
          <a:ln w="19050">
            <a:solidFill>
              <a:srgbClr val="4B6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7D0BBDD6-9EE8-4BA6-8FD5-B8023FEF26B1}"/>
              </a:ext>
            </a:extLst>
          </p:cNvPr>
          <p:cNvSpPr txBox="1"/>
          <p:nvPr/>
        </p:nvSpPr>
        <p:spPr>
          <a:xfrm>
            <a:off x="217390" y="629506"/>
            <a:ext cx="6010690" cy="461665"/>
          </a:xfrm>
          <a:prstGeom prst="rect">
            <a:avLst/>
          </a:prstGeom>
          <a:noFill/>
        </p:spPr>
        <p:txBody>
          <a:bodyPr wrap="square" rtlCol="0">
            <a:spAutoFit/>
          </a:bodyPr>
          <a:lstStyle/>
          <a:p>
            <a:r>
              <a:rPr lang="en-GB" sz="1200" dirty="0">
                <a:latin typeface="Century Gothic" panose="020B0502020202020204" pitchFamily="34" charset="0"/>
              </a:rPr>
              <a:t>Goods for the café are delivered from a wholesaler who is 10 km away.</a:t>
            </a:r>
          </a:p>
          <a:p>
            <a:r>
              <a:rPr lang="en-GB" sz="1200" dirty="0">
                <a:latin typeface="Century Gothic" panose="020B0502020202020204" pitchFamily="34" charset="0"/>
              </a:rPr>
              <a:t>Goods are delivered once per week by lorry.</a:t>
            </a:r>
          </a:p>
        </p:txBody>
      </p:sp>
      <p:sp>
        <p:nvSpPr>
          <p:cNvPr id="5" name="TextBox 4">
            <a:extLst>
              <a:ext uri="{FF2B5EF4-FFF2-40B4-BE49-F238E27FC236}">
                <a16:creationId xmlns:a16="http://schemas.microsoft.com/office/drawing/2014/main" id="{19CC10D7-805B-4FEA-B834-90CD8A7BAEEB}"/>
              </a:ext>
            </a:extLst>
          </p:cNvPr>
          <p:cNvSpPr txBox="1"/>
          <p:nvPr/>
        </p:nvSpPr>
        <p:spPr>
          <a:xfrm>
            <a:off x="8457201" y="156368"/>
            <a:ext cx="1184579" cy="338554"/>
          </a:xfrm>
          <a:prstGeom prst="rect">
            <a:avLst/>
          </a:prstGeom>
          <a:noFill/>
        </p:spPr>
        <p:txBody>
          <a:bodyPr wrap="square" rtlCol="0">
            <a:spAutoFit/>
          </a:bodyPr>
          <a:lstStyle/>
          <a:p>
            <a:r>
              <a:rPr lang="en-US" sz="1600" b="1" dirty="0">
                <a:latin typeface="Century Gothic" panose="020B0502020202020204" pitchFamily="34" charset="0"/>
              </a:rPr>
              <a:t>SS2</a:t>
            </a:r>
            <a:endParaRPr lang="en-GB" sz="1600" b="1" dirty="0">
              <a:latin typeface="Century Gothic" panose="020B0502020202020204" pitchFamily="34" charset="0"/>
            </a:endParaRPr>
          </a:p>
        </p:txBody>
      </p:sp>
      <p:sp>
        <p:nvSpPr>
          <p:cNvPr id="6" name="TextBox 5">
            <a:extLst>
              <a:ext uri="{FF2B5EF4-FFF2-40B4-BE49-F238E27FC236}">
                <a16:creationId xmlns:a16="http://schemas.microsoft.com/office/drawing/2014/main" id="{5F2DF238-E0B0-4C1C-884B-D9ACD670C150}"/>
              </a:ext>
            </a:extLst>
          </p:cNvPr>
          <p:cNvSpPr txBox="1"/>
          <p:nvPr/>
        </p:nvSpPr>
        <p:spPr>
          <a:xfrm>
            <a:off x="190070" y="120316"/>
            <a:ext cx="7915820" cy="461665"/>
          </a:xfrm>
          <a:prstGeom prst="rect">
            <a:avLst/>
          </a:prstGeom>
          <a:noFill/>
        </p:spPr>
        <p:txBody>
          <a:bodyPr wrap="square" rtlCol="0">
            <a:spAutoFit/>
          </a:bodyPr>
          <a:lstStyle/>
          <a:p>
            <a:r>
              <a:rPr lang="en-GB" sz="2400" b="1" dirty="0"/>
              <a:t>Transport (goods)</a:t>
            </a:r>
          </a:p>
        </p:txBody>
      </p:sp>
      <p:sp>
        <p:nvSpPr>
          <p:cNvPr id="2" name="TextBox 1">
            <a:extLst>
              <a:ext uri="{FF2B5EF4-FFF2-40B4-BE49-F238E27FC236}">
                <a16:creationId xmlns:a16="http://schemas.microsoft.com/office/drawing/2014/main" id="{62C7A122-6520-4016-912E-58A8D5D01E26}"/>
              </a:ext>
            </a:extLst>
          </p:cNvPr>
          <p:cNvSpPr txBox="1"/>
          <p:nvPr/>
        </p:nvSpPr>
        <p:spPr>
          <a:xfrm>
            <a:off x="178479" y="3602448"/>
            <a:ext cx="3362632" cy="646331"/>
          </a:xfrm>
          <a:prstGeom prst="rect">
            <a:avLst/>
          </a:prstGeom>
          <a:noFill/>
        </p:spPr>
        <p:txBody>
          <a:bodyPr wrap="square" rtlCol="0">
            <a:spAutoFit/>
          </a:bodyPr>
          <a:lstStyle/>
          <a:p>
            <a:r>
              <a:rPr lang="en-GB" sz="1200" b="1" dirty="0">
                <a:latin typeface="Century Gothic" panose="020B0502020202020204" pitchFamily="34" charset="0"/>
              </a:rPr>
              <a:t>Goods delivered every week</a:t>
            </a:r>
          </a:p>
          <a:p>
            <a:endParaRPr lang="en-GB" sz="1200" b="1" dirty="0">
              <a:latin typeface="Century Gothic" panose="020B0502020202020204" pitchFamily="34" charset="0"/>
            </a:endParaRPr>
          </a:p>
          <a:p>
            <a:endParaRPr lang="en-GB" sz="1200" b="1" dirty="0">
              <a:latin typeface="Century Gothic" panose="020B0502020202020204" pitchFamily="34" charset="0"/>
            </a:endParaRPr>
          </a:p>
        </p:txBody>
      </p:sp>
      <p:sp>
        <p:nvSpPr>
          <p:cNvPr id="9" name="TextBox 8">
            <a:extLst>
              <a:ext uri="{FF2B5EF4-FFF2-40B4-BE49-F238E27FC236}">
                <a16:creationId xmlns:a16="http://schemas.microsoft.com/office/drawing/2014/main" id="{D0CE5427-3C07-452C-9928-89988DC6CB34}"/>
              </a:ext>
            </a:extLst>
          </p:cNvPr>
          <p:cNvSpPr txBox="1"/>
          <p:nvPr/>
        </p:nvSpPr>
        <p:spPr>
          <a:xfrm>
            <a:off x="206685" y="5563337"/>
            <a:ext cx="1555956" cy="600164"/>
          </a:xfrm>
          <a:prstGeom prst="rect">
            <a:avLst/>
          </a:prstGeom>
          <a:noFill/>
        </p:spPr>
        <p:txBody>
          <a:bodyPr wrap="square">
            <a:spAutoFit/>
          </a:bodyPr>
          <a:lstStyle/>
          <a:p>
            <a:r>
              <a:rPr lang="en-GB" sz="1100" dirty="0">
                <a:latin typeface="Century Gothic" panose="020B0502020202020204" pitchFamily="34" charset="0"/>
              </a:rPr>
              <a:t>Coffee beans from Brazil </a:t>
            </a:r>
          </a:p>
          <a:p>
            <a:r>
              <a:rPr lang="en-GB" sz="1100" dirty="0">
                <a:latin typeface="Century Gothic" panose="020B0502020202020204" pitchFamily="34" charset="0"/>
              </a:rPr>
              <a:t>(9000 km away)</a:t>
            </a:r>
          </a:p>
        </p:txBody>
      </p:sp>
      <p:sp>
        <p:nvSpPr>
          <p:cNvPr id="11" name="TextBox 10">
            <a:extLst>
              <a:ext uri="{FF2B5EF4-FFF2-40B4-BE49-F238E27FC236}">
                <a16:creationId xmlns:a16="http://schemas.microsoft.com/office/drawing/2014/main" id="{C397CC22-D379-4055-B1F5-DD925D73FD4A}"/>
              </a:ext>
            </a:extLst>
          </p:cNvPr>
          <p:cNvSpPr txBox="1"/>
          <p:nvPr/>
        </p:nvSpPr>
        <p:spPr>
          <a:xfrm>
            <a:off x="1812096" y="5546465"/>
            <a:ext cx="1484575" cy="600164"/>
          </a:xfrm>
          <a:prstGeom prst="rect">
            <a:avLst/>
          </a:prstGeom>
          <a:noFill/>
        </p:spPr>
        <p:txBody>
          <a:bodyPr wrap="square">
            <a:spAutoFit/>
          </a:bodyPr>
          <a:lstStyle/>
          <a:p>
            <a:r>
              <a:rPr lang="en-GB" sz="1100" dirty="0">
                <a:latin typeface="Century Gothic" panose="020B0502020202020204" pitchFamily="34" charset="0"/>
              </a:rPr>
              <a:t>Milk from farms across the UK </a:t>
            </a:r>
          </a:p>
          <a:p>
            <a:r>
              <a:rPr lang="en-GB" sz="1100" dirty="0">
                <a:latin typeface="Century Gothic" panose="020B0502020202020204" pitchFamily="34" charset="0"/>
              </a:rPr>
              <a:t>(20 – 400 km away)</a:t>
            </a:r>
          </a:p>
        </p:txBody>
      </p:sp>
      <p:sp>
        <p:nvSpPr>
          <p:cNvPr id="13" name="TextBox 12">
            <a:extLst>
              <a:ext uri="{FF2B5EF4-FFF2-40B4-BE49-F238E27FC236}">
                <a16:creationId xmlns:a16="http://schemas.microsoft.com/office/drawing/2014/main" id="{71D52B9E-C4DF-4750-867A-12A274429319}"/>
              </a:ext>
            </a:extLst>
          </p:cNvPr>
          <p:cNvSpPr txBox="1"/>
          <p:nvPr/>
        </p:nvSpPr>
        <p:spPr>
          <a:xfrm>
            <a:off x="3536308" y="5466337"/>
            <a:ext cx="1696065" cy="769441"/>
          </a:xfrm>
          <a:prstGeom prst="rect">
            <a:avLst/>
          </a:prstGeom>
          <a:noFill/>
        </p:spPr>
        <p:txBody>
          <a:bodyPr wrap="square">
            <a:spAutoFit/>
          </a:bodyPr>
          <a:lstStyle/>
          <a:p>
            <a:r>
              <a:rPr lang="en-GB" sz="1100" dirty="0">
                <a:latin typeface="Century Gothic" panose="020B0502020202020204" pitchFamily="34" charset="0"/>
              </a:rPr>
              <a:t>Pre packaged cakes and biscuits from UK factory</a:t>
            </a:r>
          </a:p>
          <a:p>
            <a:r>
              <a:rPr lang="en-GB" sz="1100" dirty="0">
                <a:latin typeface="Century Gothic" panose="020B0502020202020204" pitchFamily="34" charset="0"/>
              </a:rPr>
              <a:t>(260 km away) </a:t>
            </a:r>
          </a:p>
        </p:txBody>
      </p:sp>
      <p:sp>
        <p:nvSpPr>
          <p:cNvPr id="15" name="TextBox 14">
            <a:extLst>
              <a:ext uri="{FF2B5EF4-FFF2-40B4-BE49-F238E27FC236}">
                <a16:creationId xmlns:a16="http://schemas.microsoft.com/office/drawing/2014/main" id="{6F7DF072-42BC-4A0A-BB40-7A7B4606FAC8}"/>
              </a:ext>
            </a:extLst>
          </p:cNvPr>
          <p:cNvSpPr txBox="1"/>
          <p:nvPr/>
        </p:nvSpPr>
        <p:spPr>
          <a:xfrm>
            <a:off x="5281222" y="5458833"/>
            <a:ext cx="1428238" cy="600164"/>
          </a:xfrm>
          <a:prstGeom prst="rect">
            <a:avLst/>
          </a:prstGeom>
          <a:noFill/>
        </p:spPr>
        <p:txBody>
          <a:bodyPr wrap="square">
            <a:spAutoFit/>
          </a:bodyPr>
          <a:lstStyle/>
          <a:p>
            <a:r>
              <a:rPr lang="en-GB" sz="1100" dirty="0">
                <a:latin typeface="Century Gothic" panose="020B0502020202020204" pitchFamily="34" charset="0"/>
              </a:rPr>
              <a:t>Cane sugar from Belize (8000 km away)</a:t>
            </a:r>
          </a:p>
        </p:txBody>
      </p:sp>
      <p:pic>
        <p:nvPicPr>
          <p:cNvPr id="12" name="Picture 11" descr="A picture containing text&#10;&#10;Description automatically generated">
            <a:extLst>
              <a:ext uri="{FF2B5EF4-FFF2-40B4-BE49-F238E27FC236}">
                <a16:creationId xmlns:a16="http://schemas.microsoft.com/office/drawing/2014/main" id="{4727DF8A-E8FC-40BC-BB5E-154A4BABEBE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09468" y="2056312"/>
            <a:ext cx="2566220" cy="1283110"/>
          </a:xfrm>
          <a:prstGeom prst="rect">
            <a:avLst/>
          </a:prstGeom>
        </p:spPr>
      </p:pic>
      <p:sp>
        <p:nvSpPr>
          <p:cNvPr id="31" name="TextBox 30">
            <a:extLst>
              <a:ext uri="{FF2B5EF4-FFF2-40B4-BE49-F238E27FC236}">
                <a16:creationId xmlns:a16="http://schemas.microsoft.com/office/drawing/2014/main" id="{4A9C0013-FEFF-4D4E-B5F2-84E02D75417E}"/>
              </a:ext>
            </a:extLst>
          </p:cNvPr>
          <p:cNvSpPr txBox="1"/>
          <p:nvPr/>
        </p:nvSpPr>
        <p:spPr>
          <a:xfrm>
            <a:off x="7027137" y="5458833"/>
            <a:ext cx="1428238" cy="769441"/>
          </a:xfrm>
          <a:prstGeom prst="rect">
            <a:avLst/>
          </a:prstGeom>
          <a:noFill/>
        </p:spPr>
        <p:txBody>
          <a:bodyPr wrap="square">
            <a:spAutoFit/>
          </a:bodyPr>
          <a:lstStyle/>
          <a:p>
            <a:r>
              <a:rPr lang="en-GB" sz="1100" dirty="0">
                <a:latin typeface="Century Gothic" panose="020B0502020202020204" pitchFamily="34" charset="0"/>
              </a:rPr>
              <a:t>Cups and lids from a UK manufacturer (108 km away)</a:t>
            </a:r>
          </a:p>
        </p:txBody>
      </p:sp>
      <p:cxnSp>
        <p:nvCxnSpPr>
          <p:cNvPr id="4" name="Straight Connector 3">
            <a:extLst>
              <a:ext uri="{FF2B5EF4-FFF2-40B4-BE49-F238E27FC236}">
                <a16:creationId xmlns:a16="http://schemas.microsoft.com/office/drawing/2014/main" id="{C2213559-533B-4F9B-A3BB-0FAAA74C904F}"/>
              </a:ext>
            </a:extLst>
          </p:cNvPr>
          <p:cNvCxnSpPr>
            <a:cxnSpLocks/>
          </p:cNvCxnSpPr>
          <p:nvPr/>
        </p:nvCxnSpPr>
        <p:spPr>
          <a:xfrm>
            <a:off x="3238098" y="2711794"/>
            <a:ext cx="2589425"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8BC7F00-2D86-46CE-AFD3-8EE31C569712}"/>
              </a:ext>
            </a:extLst>
          </p:cNvPr>
          <p:cNvSpPr txBox="1"/>
          <p:nvPr/>
        </p:nvSpPr>
        <p:spPr>
          <a:xfrm>
            <a:off x="190070" y="1183723"/>
            <a:ext cx="6837067" cy="646331"/>
          </a:xfrm>
          <a:prstGeom prst="rect">
            <a:avLst/>
          </a:prstGeom>
          <a:solidFill>
            <a:srgbClr val="CDD4F4"/>
          </a:solidFill>
        </p:spPr>
        <p:txBody>
          <a:bodyPr wrap="square" rtlCol="0">
            <a:spAutoFit/>
          </a:bodyPr>
          <a:lstStyle/>
          <a:p>
            <a:r>
              <a:rPr lang="en-GB" sz="1200" b="1" dirty="0">
                <a:latin typeface="Century Gothic" panose="020B0502020202020204" pitchFamily="34" charset="0"/>
              </a:rPr>
              <a:t>Discuss:</a:t>
            </a:r>
          </a:p>
          <a:p>
            <a:pPr marL="228600" indent="-228600">
              <a:buAutoNum type="arabicPeriod"/>
            </a:pPr>
            <a:r>
              <a:rPr lang="en-GB" sz="1200" dirty="0">
                <a:latin typeface="Century Gothic" panose="020B0502020202020204" pitchFamily="34" charset="0"/>
              </a:rPr>
              <a:t>Why does transporting goods produce CO</a:t>
            </a:r>
            <a:r>
              <a:rPr lang="en-GB" sz="1200" baseline="-25000" dirty="0">
                <a:latin typeface="Century Gothic" panose="020B0502020202020204" pitchFamily="34" charset="0"/>
              </a:rPr>
              <a:t>2</a:t>
            </a:r>
            <a:r>
              <a:rPr lang="en-GB" sz="1200" dirty="0">
                <a:latin typeface="Century Gothic" panose="020B0502020202020204" pitchFamily="34" charset="0"/>
              </a:rPr>
              <a:t> emissions?</a:t>
            </a:r>
          </a:p>
          <a:p>
            <a:pPr marL="228600" indent="-228600">
              <a:buAutoNum type="arabicPeriod"/>
            </a:pPr>
            <a:r>
              <a:rPr lang="en-GB" sz="1200" dirty="0">
                <a:latin typeface="Century Gothic" panose="020B0502020202020204" pitchFamily="34" charset="0"/>
              </a:rPr>
              <a:t>Which good produces most CO</a:t>
            </a:r>
            <a:r>
              <a:rPr lang="en-GB" sz="1200" baseline="-25000" dirty="0">
                <a:latin typeface="Century Gothic" panose="020B0502020202020204" pitchFamily="34" charset="0"/>
              </a:rPr>
              <a:t>2</a:t>
            </a:r>
            <a:r>
              <a:rPr lang="en-GB" sz="1200" dirty="0">
                <a:latin typeface="Century Gothic" panose="020B0502020202020204" pitchFamily="34" charset="0"/>
              </a:rPr>
              <a:t> emissions when it’s transported? Why?</a:t>
            </a:r>
          </a:p>
        </p:txBody>
      </p:sp>
      <p:pic>
        <p:nvPicPr>
          <p:cNvPr id="25" name="Picture 24">
            <a:extLst>
              <a:ext uri="{FF2B5EF4-FFF2-40B4-BE49-F238E27FC236}">
                <a16:creationId xmlns:a16="http://schemas.microsoft.com/office/drawing/2014/main" id="{A83DC68A-C54B-4C35-8D17-B6755CCE7E48}"/>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96650" y="6530745"/>
            <a:ext cx="1324518" cy="174220"/>
          </a:xfrm>
          <a:prstGeom prst="rect">
            <a:avLst/>
          </a:prstGeom>
        </p:spPr>
      </p:pic>
      <p:pic>
        <p:nvPicPr>
          <p:cNvPr id="7" name="Picture 6" descr="A picture containing beverage, milk&#10;&#10;Description automatically generated">
            <a:extLst>
              <a:ext uri="{FF2B5EF4-FFF2-40B4-BE49-F238E27FC236}">
                <a16:creationId xmlns:a16="http://schemas.microsoft.com/office/drawing/2014/main" id="{03193773-54A6-40FA-8823-DC4481B4B8A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987862" y="3891490"/>
            <a:ext cx="1030435" cy="1610812"/>
          </a:xfrm>
          <a:prstGeom prst="rect">
            <a:avLst/>
          </a:prstGeom>
        </p:spPr>
      </p:pic>
      <p:pic>
        <p:nvPicPr>
          <p:cNvPr id="10" name="Picture 9" descr="Letter&#10;&#10;Description automatically generated">
            <a:extLst>
              <a:ext uri="{FF2B5EF4-FFF2-40B4-BE49-F238E27FC236}">
                <a16:creationId xmlns:a16="http://schemas.microsoft.com/office/drawing/2014/main" id="{2AFE6AAB-754A-46F9-AB7E-56A8234ED14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65755" y="3880564"/>
            <a:ext cx="1087694" cy="1665901"/>
          </a:xfrm>
          <a:prstGeom prst="rect">
            <a:avLst/>
          </a:prstGeom>
        </p:spPr>
      </p:pic>
      <p:pic>
        <p:nvPicPr>
          <p:cNvPr id="16" name="Picture 15" descr="Shape&#10;&#10;Description automatically generated">
            <a:extLst>
              <a:ext uri="{FF2B5EF4-FFF2-40B4-BE49-F238E27FC236}">
                <a16:creationId xmlns:a16="http://schemas.microsoft.com/office/drawing/2014/main" id="{BA29B69B-CC8E-44E2-9BD3-C55DFD5D6E03}"/>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rot="16200000">
            <a:off x="5186133" y="4273836"/>
            <a:ext cx="1474329" cy="895664"/>
          </a:xfrm>
          <a:prstGeom prst="rect">
            <a:avLst/>
          </a:prstGeom>
        </p:spPr>
      </p:pic>
      <p:pic>
        <p:nvPicPr>
          <p:cNvPr id="18" name="Picture 17" descr="A picture containing food, bread, plastic, meal&#10;&#10;Description automatically generated">
            <a:extLst>
              <a:ext uri="{FF2B5EF4-FFF2-40B4-BE49-F238E27FC236}">
                <a16:creationId xmlns:a16="http://schemas.microsoft.com/office/drawing/2014/main" id="{713390EC-C336-4ECD-BD96-20AC5AB723F4}"/>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641230" y="4017512"/>
            <a:ext cx="1299822" cy="1397083"/>
          </a:xfrm>
          <a:prstGeom prst="roundRect">
            <a:avLst/>
          </a:prstGeom>
        </p:spPr>
      </p:pic>
      <p:pic>
        <p:nvPicPr>
          <p:cNvPr id="23" name="Picture 22" descr="A picture containing cup, indoor, basket, tableware&#10;&#10;Description automatically generated">
            <a:extLst>
              <a:ext uri="{FF2B5EF4-FFF2-40B4-BE49-F238E27FC236}">
                <a16:creationId xmlns:a16="http://schemas.microsoft.com/office/drawing/2014/main" id="{B5C7E94C-8988-4CF4-B70F-CA83D2EEE0C7}"/>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6811263" y="4037102"/>
            <a:ext cx="1494221" cy="1377493"/>
          </a:xfrm>
          <a:prstGeom prst="rect">
            <a:avLst/>
          </a:prstGeom>
        </p:spPr>
      </p:pic>
      <p:cxnSp>
        <p:nvCxnSpPr>
          <p:cNvPr id="19" name="Straight Connector 18">
            <a:extLst>
              <a:ext uri="{FF2B5EF4-FFF2-40B4-BE49-F238E27FC236}">
                <a16:creationId xmlns:a16="http://schemas.microsoft.com/office/drawing/2014/main" id="{72554FC3-96B1-4F42-8856-FC4DCFFC94BE}"/>
              </a:ext>
            </a:extLst>
          </p:cNvPr>
          <p:cNvCxnSpPr/>
          <p:nvPr/>
        </p:nvCxnSpPr>
        <p:spPr>
          <a:xfrm>
            <a:off x="3202708" y="3135771"/>
            <a:ext cx="256622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14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ndoor, appliance, kitchen appliance&#10;&#10;Description automatically generated">
            <a:extLst>
              <a:ext uri="{FF2B5EF4-FFF2-40B4-BE49-F238E27FC236}">
                <a16:creationId xmlns:a16="http://schemas.microsoft.com/office/drawing/2014/main" id="{5F6E3D35-D4CF-484A-BF67-F25EC085EE1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55478" y="4398738"/>
            <a:ext cx="964380" cy="642862"/>
          </a:xfrm>
          <a:prstGeom prst="rect">
            <a:avLst/>
          </a:prstGeom>
        </p:spPr>
      </p:pic>
      <p:pic>
        <p:nvPicPr>
          <p:cNvPr id="18" name="Picture 17" descr="A picture containing indoor, black&#10;&#10;Description automatically generated">
            <a:extLst>
              <a:ext uri="{FF2B5EF4-FFF2-40B4-BE49-F238E27FC236}">
                <a16:creationId xmlns:a16="http://schemas.microsoft.com/office/drawing/2014/main" id="{11B11C22-BE36-48FC-92F8-E57A328AD3D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1524310" y="3065417"/>
            <a:ext cx="1239322" cy="82731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A743B332-591A-40B7-A76C-CEC61796F85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792653" y="5012582"/>
            <a:ext cx="712228" cy="744610"/>
          </a:xfrm>
          <a:prstGeom prst="rect">
            <a:avLst/>
          </a:prstGeom>
        </p:spPr>
      </p:pic>
      <p:sp>
        <p:nvSpPr>
          <p:cNvPr id="39" name="Rectangle 38">
            <a:extLst>
              <a:ext uri="{FF2B5EF4-FFF2-40B4-BE49-F238E27FC236}">
                <a16:creationId xmlns:a16="http://schemas.microsoft.com/office/drawing/2014/main" id="{9BA42D35-86FD-4619-953E-3A4F4B192959}"/>
              </a:ext>
            </a:extLst>
          </p:cNvPr>
          <p:cNvSpPr/>
          <p:nvPr/>
        </p:nvSpPr>
        <p:spPr>
          <a:xfrm>
            <a:off x="183060" y="120316"/>
            <a:ext cx="8770870" cy="6262682"/>
          </a:xfrm>
          <a:prstGeom prst="rect">
            <a:avLst/>
          </a:prstGeom>
          <a:noFill/>
          <a:ln w="19050">
            <a:solidFill>
              <a:srgbClr val="4B6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1A621EC2-1183-4CC2-A11E-90C91C9D15B9}"/>
              </a:ext>
            </a:extLst>
          </p:cNvPr>
          <p:cNvGraphicFramePr>
            <a:graphicFrameLocks noGrp="1"/>
          </p:cNvGraphicFramePr>
          <p:nvPr>
            <p:extLst>
              <p:ext uri="{D42A27DB-BD31-4B8C-83A1-F6EECF244321}">
                <p14:modId xmlns:p14="http://schemas.microsoft.com/office/powerpoint/2010/main" val="2010407978"/>
              </p:ext>
            </p:extLst>
          </p:nvPr>
        </p:nvGraphicFramePr>
        <p:xfrm>
          <a:off x="514178" y="2302278"/>
          <a:ext cx="8254437" cy="4085485"/>
        </p:xfrm>
        <a:graphic>
          <a:graphicData uri="http://schemas.openxmlformats.org/drawingml/2006/table">
            <a:tbl>
              <a:tblPr firstRow="1" bandRow="1">
                <a:tableStyleId>{5940675A-B579-460E-94D1-54222C63F5DA}</a:tableStyleId>
              </a:tblPr>
              <a:tblGrid>
                <a:gridCol w="2132039">
                  <a:extLst>
                    <a:ext uri="{9D8B030D-6E8A-4147-A177-3AD203B41FA5}">
                      <a16:colId xmlns:a16="http://schemas.microsoft.com/office/drawing/2014/main" val="919092448"/>
                    </a:ext>
                  </a:extLst>
                </a:gridCol>
                <a:gridCol w="1024370">
                  <a:extLst>
                    <a:ext uri="{9D8B030D-6E8A-4147-A177-3AD203B41FA5}">
                      <a16:colId xmlns:a16="http://schemas.microsoft.com/office/drawing/2014/main" val="3083209364"/>
                    </a:ext>
                  </a:extLst>
                </a:gridCol>
                <a:gridCol w="1810515">
                  <a:extLst>
                    <a:ext uri="{9D8B030D-6E8A-4147-A177-3AD203B41FA5}">
                      <a16:colId xmlns:a16="http://schemas.microsoft.com/office/drawing/2014/main" val="3301121481"/>
                    </a:ext>
                  </a:extLst>
                </a:gridCol>
                <a:gridCol w="1917716">
                  <a:extLst>
                    <a:ext uri="{9D8B030D-6E8A-4147-A177-3AD203B41FA5}">
                      <a16:colId xmlns:a16="http://schemas.microsoft.com/office/drawing/2014/main" val="962596297"/>
                    </a:ext>
                  </a:extLst>
                </a:gridCol>
                <a:gridCol w="1369797">
                  <a:extLst>
                    <a:ext uri="{9D8B030D-6E8A-4147-A177-3AD203B41FA5}">
                      <a16:colId xmlns:a16="http://schemas.microsoft.com/office/drawing/2014/main" val="2539059547"/>
                    </a:ext>
                  </a:extLst>
                </a:gridCol>
              </a:tblGrid>
              <a:tr h="765005">
                <a:tc>
                  <a:txBody>
                    <a:bodyPr/>
                    <a:lstStyle/>
                    <a:p>
                      <a:r>
                        <a:rPr lang="en-GB" sz="1400" b="1" dirty="0">
                          <a:latin typeface="Century Gothic" panose="020B0502020202020204" pitchFamily="34" charset="0"/>
                        </a:rPr>
                        <a:t>Appliance</a:t>
                      </a:r>
                    </a:p>
                  </a:txBody>
                  <a:tcPr/>
                </a:tc>
                <a:tc>
                  <a:txBody>
                    <a:bodyPr/>
                    <a:lstStyle/>
                    <a:p>
                      <a:pPr algn="ctr"/>
                      <a:r>
                        <a:rPr lang="en-GB" sz="1400" b="1" dirty="0">
                          <a:latin typeface="Century Gothic" panose="020B0502020202020204" pitchFamily="34" charset="0"/>
                        </a:rPr>
                        <a:t>Power in kW</a:t>
                      </a:r>
                    </a:p>
                  </a:txBody>
                  <a:tcPr/>
                </a:tc>
                <a:tc>
                  <a:txBody>
                    <a:bodyPr/>
                    <a:lstStyle/>
                    <a:p>
                      <a:pPr algn="ctr"/>
                      <a:r>
                        <a:rPr lang="en-GB" sz="1400" b="1" dirty="0">
                          <a:latin typeface="Century Gothic" panose="020B0502020202020204" pitchFamily="34" charset="0"/>
                        </a:rPr>
                        <a:t>Time it is used for (average per month in hours)</a:t>
                      </a:r>
                    </a:p>
                  </a:txBody>
                  <a:tcPr/>
                </a:tc>
                <a:tc>
                  <a:txBody>
                    <a:bodyPr/>
                    <a:lstStyle/>
                    <a:p>
                      <a:pPr algn="ctr"/>
                      <a:r>
                        <a:rPr lang="en-GB" sz="1400" b="1" dirty="0">
                          <a:latin typeface="Century Gothic" panose="020B0502020202020204" pitchFamily="34" charset="0"/>
                        </a:rPr>
                        <a:t>Average number of units used per month</a:t>
                      </a:r>
                    </a:p>
                  </a:txBody>
                  <a:tcPr/>
                </a:tc>
                <a:tc>
                  <a:txBody>
                    <a:bodyPr/>
                    <a:lstStyle/>
                    <a:p>
                      <a:pPr algn="ctr"/>
                      <a:r>
                        <a:rPr lang="en-GB" sz="1400" b="1" dirty="0">
                          <a:latin typeface="Century Gothic" panose="020B0502020202020204" pitchFamily="34" charset="0"/>
                        </a:rPr>
                        <a:t>Cost to run per month</a:t>
                      </a:r>
                    </a:p>
                  </a:txBody>
                  <a:tcPr/>
                </a:tc>
                <a:extLst>
                  <a:ext uri="{0D108BD9-81ED-4DB2-BD59-A6C34878D82A}">
                    <a16:rowId xmlns:a16="http://schemas.microsoft.com/office/drawing/2014/main" val="1039257437"/>
                  </a:ext>
                </a:extLst>
              </a:tr>
              <a:tr h="664096">
                <a:tc>
                  <a:txBody>
                    <a:bodyPr/>
                    <a:lstStyle/>
                    <a:p>
                      <a:pPr algn="l"/>
                      <a:r>
                        <a:rPr lang="en-GB" sz="1400" dirty="0">
                          <a:latin typeface="Century Gothic" panose="020B0502020202020204" pitchFamily="34" charset="0"/>
                        </a:rPr>
                        <a:t>Lighting</a:t>
                      </a:r>
                    </a:p>
                  </a:txBody>
                  <a:tcPr anchor="ctr"/>
                </a:tc>
                <a:tc>
                  <a:txBody>
                    <a:bodyPr/>
                    <a:lstStyle/>
                    <a:p>
                      <a:pPr algn="ctr"/>
                      <a:r>
                        <a:rPr lang="en-GB" sz="1400" dirty="0">
                          <a:latin typeface="Century Gothic" panose="020B0502020202020204" pitchFamily="34" charset="0"/>
                        </a:rPr>
                        <a:t>1.6</a:t>
                      </a:r>
                    </a:p>
                  </a:txBody>
                  <a:tcPr anchor="ctr"/>
                </a:tc>
                <a:tc>
                  <a:txBody>
                    <a:bodyPr/>
                    <a:lstStyle/>
                    <a:p>
                      <a:pPr algn="ctr"/>
                      <a:r>
                        <a:rPr lang="en-GB" sz="1400" dirty="0">
                          <a:latin typeface="Century Gothic" panose="020B0502020202020204" pitchFamily="34" charset="0"/>
                        </a:rPr>
                        <a:t>240</a:t>
                      </a:r>
                    </a:p>
                  </a:txBody>
                  <a:tcPr anchor="ctr"/>
                </a:tc>
                <a:tc>
                  <a:txBody>
                    <a:bodyPr/>
                    <a:lstStyle/>
                    <a:p>
                      <a:pPr algn="ctr"/>
                      <a:r>
                        <a:rPr lang="en-GB" sz="1400" dirty="0">
                          <a:latin typeface="Century Gothic" panose="020B0502020202020204" pitchFamily="34" charset="0"/>
                        </a:rPr>
                        <a:t>384</a:t>
                      </a:r>
                    </a:p>
                  </a:txBody>
                  <a:tcPr anchor="ctr"/>
                </a:tc>
                <a:tc>
                  <a:txBody>
                    <a:bodyPr/>
                    <a:lstStyle/>
                    <a:p>
                      <a:pPr algn="ctr"/>
                      <a:r>
                        <a:rPr lang="en-GB" sz="1400" dirty="0">
                          <a:latin typeface="Century Gothic" panose="020B0502020202020204" pitchFamily="34" charset="0"/>
                        </a:rPr>
                        <a:t>£57.60</a:t>
                      </a:r>
                    </a:p>
                  </a:txBody>
                  <a:tcPr anchor="ctr"/>
                </a:tc>
                <a:extLst>
                  <a:ext uri="{0D108BD9-81ED-4DB2-BD59-A6C34878D82A}">
                    <a16:rowId xmlns:a16="http://schemas.microsoft.com/office/drawing/2014/main" val="4239314851"/>
                  </a:ext>
                </a:extLst>
              </a:tr>
              <a:tr h="664096">
                <a:tc>
                  <a:txBody>
                    <a:bodyPr/>
                    <a:lstStyle/>
                    <a:p>
                      <a:pPr algn="l"/>
                      <a:r>
                        <a:rPr lang="en-GB" sz="1400" dirty="0">
                          <a:latin typeface="Century Gothic" panose="020B0502020202020204" pitchFamily="34" charset="0"/>
                        </a:rPr>
                        <a:t>Heating</a:t>
                      </a:r>
                    </a:p>
                  </a:txBody>
                  <a:tcPr anchor="ctr"/>
                </a:tc>
                <a:tc>
                  <a:txBody>
                    <a:bodyPr/>
                    <a:lstStyle/>
                    <a:p>
                      <a:pPr algn="ctr"/>
                      <a:r>
                        <a:rPr lang="en-GB" sz="1400" dirty="0">
                          <a:latin typeface="Century Gothic" panose="020B0502020202020204" pitchFamily="34" charset="0"/>
                        </a:rPr>
                        <a:t>2.5</a:t>
                      </a:r>
                    </a:p>
                  </a:txBody>
                  <a:tcPr anchor="ctr"/>
                </a:tc>
                <a:tc>
                  <a:txBody>
                    <a:bodyPr/>
                    <a:lstStyle/>
                    <a:p>
                      <a:pPr algn="ctr"/>
                      <a:r>
                        <a:rPr lang="en-GB" sz="1400" dirty="0">
                          <a:latin typeface="Century Gothic" panose="020B0502020202020204" pitchFamily="34" charset="0"/>
                        </a:rPr>
                        <a:t>100</a:t>
                      </a:r>
                    </a:p>
                  </a:txBody>
                  <a:tcPr anchor="ctr"/>
                </a:tc>
                <a:tc>
                  <a:txBody>
                    <a:bodyPr/>
                    <a:lstStyle/>
                    <a:p>
                      <a:pPr algn="ctr"/>
                      <a:r>
                        <a:rPr lang="en-GB" sz="1400" dirty="0">
                          <a:latin typeface="Century Gothic" panose="020B0502020202020204" pitchFamily="34" charset="0"/>
                        </a:rPr>
                        <a:t>250</a:t>
                      </a:r>
                    </a:p>
                  </a:txBody>
                  <a:tcPr anchor="ctr"/>
                </a:tc>
                <a:tc>
                  <a:txBody>
                    <a:bodyPr/>
                    <a:lstStyle/>
                    <a:p>
                      <a:pPr algn="ctr"/>
                      <a:r>
                        <a:rPr lang="en-GB" sz="1400" dirty="0">
                          <a:latin typeface="Century Gothic" panose="020B0502020202020204" pitchFamily="34" charset="0"/>
                        </a:rPr>
                        <a:t>£37.50</a:t>
                      </a:r>
                    </a:p>
                  </a:txBody>
                  <a:tcPr anchor="ctr"/>
                </a:tc>
                <a:extLst>
                  <a:ext uri="{0D108BD9-81ED-4DB2-BD59-A6C34878D82A}">
                    <a16:rowId xmlns:a16="http://schemas.microsoft.com/office/drawing/2014/main" val="821805426"/>
                  </a:ext>
                </a:extLst>
              </a:tr>
              <a:tr h="664096">
                <a:tc>
                  <a:txBody>
                    <a:bodyPr/>
                    <a:lstStyle/>
                    <a:p>
                      <a:pPr algn="l"/>
                      <a:r>
                        <a:rPr lang="en-GB" sz="1400" dirty="0">
                          <a:latin typeface="Century Gothic" panose="020B0502020202020204" pitchFamily="34" charset="0"/>
                        </a:rPr>
                        <a:t>Coffee </a:t>
                      </a:r>
                    </a:p>
                    <a:p>
                      <a:pPr algn="l"/>
                      <a:r>
                        <a:rPr lang="en-GB" sz="1400" dirty="0">
                          <a:latin typeface="Century Gothic" panose="020B0502020202020204" pitchFamily="34" charset="0"/>
                        </a:rPr>
                        <a:t>machine</a:t>
                      </a:r>
                    </a:p>
                  </a:txBody>
                  <a:tcPr anchor="ctr"/>
                </a:tc>
                <a:tc>
                  <a:txBody>
                    <a:bodyPr/>
                    <a:lstStyle/>
                    <a:p>
                      <a:pPr algn="ctr"/>
                      <a:r>
                        <a:rPr lang="en-GB" sz="1400" dirty="0">
                          <a:latin typeface="Century Gothic" panose="020B0502020202020204" pitchFamily="34" charset="0"/>
                        </a:rPr>
                        <a:t>3.8</a:t>
                      </a:r>
                    </a:p>
                  </a:txBody>
                  <a:tcPr anchor="ctr"/>
                </a:tc>
                <a:tc>
                  <a:txBody>
                    <a:bodyPr/>
                    <a:lstStyle/>
                    <a:p>
                      <a:pPr algn="ctr"/>
                      <a:r>
                        <a:rPr lang="en-GB" sz="1400" dirty="0">
                          <a:latin typeface="Century Gothic" panose="020B0502020202020204" pitchFamily="34" charset="0"/>
                        </a:rPr>
                        <a:t>180</a:t>
                      </a:r>
                    </a:p>
                  </a:txBody>
                  <a:tcPr anchor="ctr"/>
                </a:tc>
                <a:tc>
                  <a:txBody>
                    <a:bodyPr/>
                    <a:lstStyle/>
                    <a:p>
                      <a:pPr algn="ctr"/>
                      <a:r>
                        <a:rPr lang="en-GB" sz="1400" dirty="0">
                          <a:latin typeface="Century Gothic" panose="020B0502020202020204" pitchFamily="34" charset="0"/>
                        </a:rPr>
                        <a:t>684</a:t>
                      </a:r>
                    </a:p>
                  </a:txBody>
                  <a:tcPr anchor="ctr"/>
                </a:tc>
                <a:tc>
                  <a:txBody>
                    <a:bodyPr/>
                    <a:lstStyle/>
                    <a:p>
                      <a:pPr algn="ctr"/>
                      <a:r>
                        <a:rPr lang="en-GB" sz="1400" dirty="0">
                          <a:latin typeface="Century Gothic" panose="020B0502020202020204" pitchFamily="34" charset="0"/>
                        </a:rPr>
                        <a:t>£102.60</a:t>
                      </a:r>
                    </a:p>
                  </a:txBody>
                  <a:tcPr anchor="ctr"/>
                </a:tc>
                <a:extLst>
                  <a:ext uri="{0D108BD9-81ED-4DB2-BD59-A6C34878D82A}">
                    <a16:rowId xmlns:a16="http://schemas.microsoft.com/office/drawing/2014/main" val="4249929827"/>
                  </a:ext>
                </a:extLst>
              </a:tr>
              <a:tr h="664096">
                <a:tc>
                  <a:txBody>
                    <a:bodyPr/>
                    <a:lstStyle/>
                    <a:p>
                      <a:pPr algn="l"/>
                      <a:r>
                        <a:rPr lang="en-GB" sz="1400" dirty="0">
                          <a:latin typeface="Century Gothic" panose="020B0502020202020204" pitchFamily="34" charset="0"/>
                        </a:rPr>
                        <a:t>Dishwasher</a:t>
                      </a:r>
                    </a:p>
                  </a:txBody>
                  <a:tcPr anchor="ctr"/>
                </a:tc>
                <a:tc>
                  <a:txBody>
                    <a:bodyPr/>
                    <a:lstStyle/>
                    <a:p>
                      <a:pPr algn="ctr"/>
                      <a:r>
                        <a:rPr lang="en-GB" sz="1400" dirty="0">
                          <a:latin typeface="Century Gothic" panose="020B0502020202020204" pitchFamily="34" charset="0"/>
                        </a:rPr>
                        <a:t>1.8</a:t>
                      </a:r>
                    </a:p>
                  </a:txBody>
                  <a:tcPr anchor="ctr"/>
                </a:tc>
                <a:tc>
                  <a:txBody>
                    <a:bodyPr/>
                    <a:lstStyle/>
                    <a:p>
                      <a:pPr algn="ctr"/>
                      <a:r>
                        <a:rPr lang="en-GB" sz="1400" dirty="0">
                          <a:latin typeface="Century Gothic" panose="020B0502020202020204" pitchFamily="34" charset="0"/>
                        </a:rPr>
                        <a:t>90</a:t>
                      </a:r>
                    </a:p>
                  </a:txBody>
                  <a:tcPr anchor="ctr"/>
                </a:tc>
                <a:tc>
                  <a:txBody>
                    <a:bodyPr/>
                    <a:lstStyle/>
                    <a:p>
                      <a:pPr algn="ctr"/>
                      <a:r>
                        <a:rPr lang="en-GB" sz="1400" dirty="0">
                          <a:latin typeface="Century Gothic" panose="020B0502020202020204" pitchFamily="34" charset="0"/>
                        </a:rPr>
                        <a:t>162</a:t>
                      </a:r>
                    </a:p>
                  </a:txBody>
                  <a:tcPr anchor="ctr"/>
                </a:tc>
                <a:tc>
                  <a:txBody>
                    <a:bodyPr/>
                    <a:lstStyle/>
                    <a:p>
                      <a:pPr algn="ctr"/>
                      <a:r>
                        <a:rPr lang="en-GB" sz="1400" dirty="0">
                          <a:latin typeface="Century Gothic" panose="020B0502020202020204" pitchFamily="34" charset="0"/>
                        </a:rPr>
                        <a:t>£24.30</a:t>
                      </a:r>
                    </a:p>
                  </a:txBody>
                  <a:tcPr anchor="ctr"/>
                </a:tc>
                <a:extLst>
                  <a:ext uri="{0D108BD9-81ED-4DB2-BD59-A6C34878D82A}">
                    <a16:rowId xmlns:a16="http://schemas.microsoft.com/office/drawing/2014/main" val="3817148003"/>
                  </a:ext>
                </a:extLst>
              </a:tr>
              <a:tr h="664096">
                <a:tc>
                  <a:txBody>
                    <a:bodyPr/>
                    <a:lstStyle/>
                    <a:p>
                      <a:pPr algn="l"/>
                      <a:r>
                        <a:rPr lang="en-GB" sz="1400" dirty="0">
                          <a:latin typeface="Century Gothic" panose="020B0502020202020204" pitchFamily="34" charset="0"/>
                        </a:rPr>
                        <a:t>Fridge</a:t>
                      </a:r>
                    </a:p>
                  </a:txBody>
                  <a:tcPr anchor="ctr"/>
                </a:tc>
                <a:tc>
                  <a:txBody>
                    <a:bodyPr/>
                    <a:lstStyle/>
                    <a:p>
                      <a:pPr algn="ctr"/>
                      <a:r>
                        <a:rPr lang="en-GB" sz="1400" dirty="0">
                          <a:latin typeface="Century Gothic" panose="020B0502020202020204" pitchFamily="34" charset="0"/>
                        </a:rPr>
                        <a:t>0.2</a:t>
                      </a:r>
                    </a:p>
                  </a:txBody>
                  <a:tcPr anchor="ctr"/>
                </a:tc>
                <a:tc>
                  <a:txBody>
                    <a:bodyPr/>
                    <a:lstStyle/>
                    <a:p>
                      <a:pPr algn="ctr"/>
                      <a:r>
                        <a:rPr lang="en-GB" sz="1400" dirty="0">
                          <a:latin typeface="Century Gothic" panose="020B0502020202020204" pitchFamily="34" charset="0"/>
                        </a:rPr>
                        <a:t>720</a:t>
                      </a:r>
                    </a:p>
                  </a:txBody>
                  <a:tcPr anchor="ctr"/>
                </a:tc>
                <a:tc>
                  <a:txBody>
                    <a:bodyPr/>
                    <a:lstStyle/>
                    <a:p>
                      <a:pPr algn="ctr"/>
                      <a:r>
                        <a:rPr lang="en-GB" sz="1400" dirty="0">
                          <a:latin typeface="Century Gothic" panose="020B0502020202020204" pitchFamily="34" charset="0"/>
                        </a:rPr>
                        <a:t>144</a:t>
                      </a:r>
                    </a:p>
                  </a:txBody>
                  <a:tcPr anchor="ctr"/>
                </a:tc>
                <a:tc>
                  <a:txBody>
                    <a:bodyPr/>
                    <a:lstStyle/>
                    <a:p>
                      <a:pPr algn="ctr"/>
                      <a:r>
                        <a:rPr lang="en-GB" sz="1400" dirty="0">
                          <a:latin typeface="Century Gothic" panose="020B0502020202020204" pitchFamily="34" charset="0"/>
                        </a:rPr>
                        <a:t>£21.60</a:t>
                      </a:r>
                    </a:p>
                  </a:txBody>
                  <a:tcPr anchor="ctr"/>
                </a:tc>
                <a:extLst>
                  <a:ext uri="{0D108BD9-81ED-4DB2-BD59-A6C34878D82A}">
                    <a16:rowId xmlns:a16="http://schemas.microsoft.com/office/drawing/2014/main" val="2096944035"/>
                  </a:ext>
                </a:extLst>
              </a:tr>
            </a:tbl>
          </a:graphicData>
        </a:graphic>
      </p:graphicFrame>
      <p:sp>
        <p:nvSpPr>
          <p:cNvPr id="8" name="TextBox 7">
            <a:extLst>
              <a:ext uri="{FF2B5EF4-FFF2-40B4-BE49-F238E27FC236}">
                <a16:creationId xmlns:a16="http://schemas.microsoft.com/office/drawing/2014/main" id="{AB2B3AD1-1335-4592-9F4F-E56B81380E29}"/>
              </a:ext>
            </a:extLst>
          </p:cNvPr>
          <p:cNvSpPr txBox="1"/>
          <p:nvPr/>
        </p:nvSpPr>
        <p:spPr>
          <a:xfrm>
            <a:off x="8457201" y="156368"/>
            <a:ext cx="1184579" cy="338554"/>
          </a:xfrm>
          <a:prstGeom prst="rect">
            <a:avLst/>
          </a:prstGeom>
          <a:noFill/>
        </p:spPr>
        <p:txBody>
          <a:bodyPr wrap="square" rtlCol="0">
            <a:spAutoFit/>
          </a:bodyPr>
          <a:lstStyle/>
          <a:p>
            <a:r>
              <a:rPr lang="en-US" sz="1600" b="1" dirty="0">
                <a:latin typeface="Century Gothic" panose="020B0502020202020204" pitchFamily="34" charset="0"/>
              </a:rPr>
              <a:t>SS3</a:t>
            </a:r>
            <a:endParaRPr lang="en-GB" sz="1600" b="1" dirty="0">
              <a:latin typeface="Century Gothic" panose="020B0502020202020204" pitchFamily="34" charset="0"/>
            </a:endParaRPr>
          </a:p>
        </p:txBody>
      </p:sp>
      <p:sp>
        <p:nvSpPr>
          <p:cNvPr id="11" name="TextBox 10">
            <a:extLst>
              <a:ext uri="{FF2B5EF4-FFF2-40B4-BE49-F238E27FC236}">
                <a16:creationId xmlns:a16="http://schemas.microsoft.com/office/drawing/2014/main" id="{CB9A3981-59C3-4D1D-B02C-3748B5EE98A8}"/>
              </a:ext>
            </a:extLst>
          </p:cNvPr>
          <p:cNvSpPr txBox="1"/>
          <p:nvPr/>
        </p:nvSpPr>
        <p:spPr>
          <a:xfrm>
            <a:off x="190070" y="120316"/>
            <a:ext cx="7915820" cy="461665"/>
          </a:xfrm>
          <a:prstGeom prst="rect">
            <a:avLst/>
          </a:prstGeom>
          <a:noFill/>
        </p:spPr>
        <p:txBody>
          <a:bodyPr wrap="square" rtlCol="0">
            <a:spAutoFit/>
          </a:bodyPr>
          <a:lstStyle/>
          <a:p>
            <a:r>
              <a:rPr lang="en-GB" sz="2400" b="1" dirty="0"/>
              <a:t>Electricity</a:t>
            </a:r>
          </a:p>
        </p:txBody>
      </p:sp>
      <p:sp>
        <p:nvSpPr>
          <p:cNvPr id="12" name="TextBox 11">
            <a:extLst>
              <a:ext uri="{FF2B5EF4-FFF2-40B4-BE49-F238E27FC236}">
                <a16:creationId xmlns:a16="http://schemas.microsoft.com/office/drawing/2014/main" id="{FD0765D9-641D-43B1-8A82-26D1519BFE6F}"/>
              </a:ext>
            </a:extLst>
          </p:cNvPr>
          <p:cNvSpPr txBox="1"/>
          <p:nvPr/>
        </p:nvSpPr>
        <p:spPr>
          <a:xfrm>
            <a:off x="5500477" y="1897802"/>
            <a:ext cx="4819650" cy="430887"/>
          </a:xfrm>
          <a:prstGeom prst="rect">
            <a:avLst/>
          </a:prstGeom>
          <a:noFill/>
        </p:spPr>
        <p:txBody>
          <a:bodyPr wrap="square">
            <a:spAutoFit/>
          </a:bodyPr>
          <a:lstStyle/>
          <a:p>
            <a:r>
              <a:rPr lang="en-GB" sz="1100" dirty="0">
                <a:latin typeface="Century Gothic" panose="020B0502020202020204" pitchFamily="34" charset="0"/>
              </a:rPr>
              <a:t>Unit (kWh) = </a:t>
            </a:r>
          </a:p>
          <a:p>
            <a:r>
              <a:rPr lang="en-GB" sz="1100" dirty="0">
                <a:latin typeface="Century Gothic" panose="020B0502020202020204" pitchFamily="34" charset="0"/>
              </a:rPr>
              <a:t>Power (kW) x time (hour)</a:t>
            </a:r>
          </a:p>
        </p:txBody>
      </p:sp>
      <p:sp>
        <p:nvSpPr>
          <p:cNvPr id="13" name="TextBox 12">
            <a:extLst>
              <a:ext uri="{FF2B5EF4-FFF2-40B4-BE49-F238E27FC236}">
                <a16:creationId xmlns:a16="http://schemas.microsoft.com/office/drawing/2014/main" id="{F73E9543-9CC4-44C6-A881-848722EAB9B7}"/>
              </a:ext>
            </a:extLst>
          </p:cNvPr>
          <p:cNvSpPr txBox="1"/>
          <p:nvPr/>
        </p:nvSpPr>
        <p:spPr>
          <a:xfrm>
            <a:off x="7495908" y="1901972"/>
            <a:ext cx="1219963" cy="430887"/>
          </a:xfrm>
          <a:prstGeom prst="rect">
            <a:avLst/>
          </a:prstGeom>
          <a:noFill/>
        </p:spPr>
        <p:txBody>
          <a:bodyPr wrap="square">
            <a:spAutoFit/>
          </a:bodyPr>
          <a:lstStyle/>
          <a:p>
            <a:r>
              <a:rPr lang="en-GB" sz="1100" dirty="0">
                <a:latin typeface="Century Gothic" panose="020B0502020202020204" pitchFamily="34" charset="0"/>
              </a:rPr>
              <a:t>Each units costs 15p</a:t>
            </a:r>
          </a:p>
        </p:txBody>
      </p:sp>
      <p:sp>
        <p:nvSpPr>
          <p:cNvPr id="9" name="TextBox 8">
            <a:extLst>
              <a:ext uri="{FF2B5EF4-FFF2-40B4-BE49-F238E27FC236}">
                <a16:creationId xmlns:a16="http://schemas.microsoft.com/office/drawing/2014/main" id="{4F896C6E-76E2-4FEF-A22E-08209C13F30E}"/>
              </a:ext>
            </a:extLst>
          </p:cNvPr>
          <p:cNvSpPr txBox="1"/>
          <p:nvPr/>
        </p:nvSpPr>
        <p:spPr>
          <a:xfrm>
            <a:off x="190070" y="581981"/>
            <a:ext cx="7915820" cy="461665"/>
          </a:xfrm>
          <a:prstGeom prst="rect">
            <a:avLst/>
          </a:prstGeom>
          <a:noFill/>
        </p:spPr>
        <p:txBody>
          <a:bodyPr wrap="square">
            <a:spAutoFit/>
          </a:bodyPr>
          <a:lstStyle/>
          <a:p>
            <a:r>
              <a:rPr lang="en-GB" sz="1200" dirty="0">
                <a:latin typeface="Century Gothic" panose="020B0502020202020204" pitchFamily="34" charset="0"/>
              </a:rPr>
              <a:t>The café buys its electricity from a supplier. They buy electricity from all the different power stations in the country. These include nuclear, biomass and fossil fuel power plants, wind farms and solar panels.</a:t>
            </a:r>
          </a:p>
        </p:txBody>
      </p:sp>
      <p:pic>
        <p:nvPicPr>
          <p:cNvPr id="4" name="Picture 3" descr="A picture containing text, appliance, indoor, white&#10;&#10;Description automatically generated">
            <a:extLst>
              <a:ext uri="{FF2B5EF4-FFF2-40B4-BE49-F238E27FC236}">
                <a16:creationId xmlns:a16="http://schemas.microsoft.com/office/drawing/2014/main" id="{30A54C6A-BC27-4DF0-8BC8-3EE98138CB0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655478" y="5822275"/>
            <a:ext cx="663066" cy="532037"/>
          </a:xfrm>
          <a:prstGeom prst="rect">
            <a:avLst/>
          </a:prstGeom>
        </p:spPr>
      </p:pic>
      <p:sp>
        <p:nvSpPr>
          <p:cNvPr id="14" name="TextBox 13">
            <a:extLst>
              <a:ext uri="{FF2B5EF4-FFF2-40B4-BE49-F238E27FC236}">
                <a16:creationId xmlns:a16="http://schemas.microsoft.com/office/drawing/2014/main" id="{DE9DF7EE-F669-41F9-B54D-4CE995BEB1E8}"/>
              </a:ext>
            </a:extLst>
          </p:cNvPr>
          <p:cNvSpPr txBox="1"/>
          <p:nvPr/>
        </p:nvSpPr>
        <p:spPr>
          <a:xfrm>
            <a:off x="190070" y="1183723"/>
            <a:ext cx="6837067" cy="646331"/>
          </a:xfrm>
          <a:prstGeom prst="rect">
            <a:avLst/>
          </a:prstGeom>
          <a:solidFill>
            <a:srgbClr val="CDD4F4"/>
          </a:solidFill>
        </p:spPr>
        <p:txBody>
          <a:bodyPr wrap="square" rtlCol="0">
            <a:spAutoFit/>
          </a:bodyPr>
          <a:lstStyle/>
          <a:p>
            <a:r>
              <a:rPr lang="en-GB" sz="1200" b="1" dirty="0">
                <a:latin typeface="Century Gothic" panose="020B0502020202020204" pitchFamily="34" charset="0"/>
              </a:rPr>
              <a:t>Discuss:</a:t>
            </a:r>
          </a:p>
          <a:p>
            <a:pPr marL="228600" indent="-228600">
              <a:buAutoNum type="arabicPeriod"/>
            </a:pPr>
            <a:r>
              <a:rPr lang="en-GB" sz="1200" dirty="0">
                <a:latin typeface="Century Gothic" panose="020B0502020202020204" pitchFamily="34" charset="0"/>
              </a:rPr>
              <a:t>Why do electrical appliances produce CO</a:t>
            </a:r>
            <a:r>
              <a:rPr lang="en-GB" sz="1200" baseline="-25000" dirty="0">
                <a:latin typeface="Century Gothic" panose="020B0502020202020204" pitchFamily="34" charset="0"/>
              </a:rPr>
              <a:t>2</a:t>
            </a:r>
            <a:r>
              <a:rPr lang="en-GB" sz="1200" dirty="0">
                <a:latin typeface="Century Gothic" panose="020B0502020202020204" pitchFamily="34" charset="0"/>
              </a:rPr>
              <a:t> emissions?</a:t>
            </a:r>
          </a:p>
          <a:p>
            <a:pPr marL="228600" indent="-228600">
              <a:buAutoNum type="arabicPeriod"/>
            </a:pPr>
            <a:r>
              <a:rPr lang="en-GB" sz="1200" dirty="0">
                <a:latin typeface="Century Gothic" panose="020B0502020202020204" pitchFamily="34" charset="0"/>
              </a:rPr>
              <a:t>Which appliance produces most CO</a:t>
            </a:r>
            <a:r>
              <a:rPr lang="en-GB" sz="1200" baseline="-25000" dirty="0">
                <a:latin typeface="Century Gothic" panose="020B0502020202020204" pitchFamily="34" charset="0"/>
              </a:rPr>
              <a:t>2</a:t>
            </a:r>
            <a:r>
              <a:rPr lang="en-GB" sz="1200" dirty="0">
                <a:latin typeface="Century Gothic" panose="020B0502020202020204" pitchFamily="34" charset="0"/>
              </a:rPr>
              <a:t> emissions? Why?</a:t>
            </a:r>
          </a:p>
        </p:txBody>
      </p:sp>
      <p:pic>
        <p:nvPicPr>
          <p:cNvPr id="15" name="Picture 14">
            <a:extLst>
              <a:ext uri="{FF2B5EF4-FFF2-40B4-BE49-F238E27FC236}">
                <a16:creationId xmlns:a16="http://schemas.microsoft.com/office/drawing/2014/main" id="{955F28B2-EF75-4216-829A-8868AB7989F0}"/>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96650" y="6530745"/>
            <a:ext cx="1324518" cy="174220"/>
          </a:xfrm>
          <a:prstGeom prst="rect">
            <a:avLst/>
          </a:prstGeom>
        </p:spPr>
      </p:pic>
      <p:pic>
        <p:nvPicPr>
          <p:cNvPr id="16" name="Picture 15" descr="A picture containing column&#10;&#10;Description automatically generated">
            <a:extLst>
              <a:ext uri="{FF2B5EF4-FFF2-40B4-BE49-F238E27FC236}">
                <a16:creationId xmlns:a16="http://schemas.microsoft.com/office/drawing/2014/main" id="{03E3DA76-A40B-4CB7-AEC5-7A0C8DEB0CC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28086" y="3744266"/>
            <a:ext cx="884084" cy="589389"/>
          </a:xfrm>
          <a:prstGeom prst="rect">
            <a:avLst/>
          </a:prstGeom>
        </p:spPr>
      </p:pic>
    </p:spTree>
    <p:extLst>
      <p:ext uri="{BB962C8B-B14F-4D97-AF65-F5344CB8AC3E}">
        <p14:creationId xmlns:p14="http://schemas.microsoft.com/office/powerpoint/2010/main" val="401414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10;&#10;Description automatically generated">
            <a:extLst>
              <a:ext uri="{FF2B5EF4-FFF2-40B4-BE49-F238E27FC236}">
                <a16:creationId xmlns:a16="http://schemas.microsoft.com/office/drawing/2014/main" id="{B9369880-6619-4939-9F4D-01469F10A40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1470" y="4912348"/>
            <a:ext cx="1035610" cy="957441"/>
          </a:xfrm>
          <a:prstGeom prst="rect">
            <a:avLst/>
          </a:prstGeom>
        </p:spPr>
      </p:pic>
      <p:sp>
        <p:nvSpPr>
          <p:cNvPr id="65" name="Rectangle 64">
            <a:extLst>
              <a:ext uri="{FF2B5EF4-FFF2-40B4-BE49-F238E27FC236}">
                <a16:creationId xmlns:a16="http://schemas.microsoft.com/office/drawing/2014/main" id="{4EA2F5A1-E1C4-4282-8BE8-78A01A32F8D8}"/>
              </a:ext>
            </a:extLst>
          </p:cNvPr>
          <p:cNvSpPr/>
          <p:nvPr/>
        </p:nvSpPr>
        <p:spPr>
          <a:xfrm>
            <a:off x="4171188" y="4263992"/>
            <a:ext cx="4782742" cy="2119006"/>
          </a:xfrm>
          <a:prstGeom prst="rect">
            <a:avLst/>
          </a:prstGeom>
          <a:solidFill>
            <a:srgbClr val="CDD4F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BA42D35-86FD-4619-953E-3A4F4B192959}"/>
              </a:ext>
            </a:extLst>
          </p:cNvPr>
          <p:cNvSpPr/>
          <p:nvPr/>
        </p:nvSpPr>
        <p:spPr>
          <a:xfrm>
            <a:off x="183060" y="120316"/>
            <a:ext cx="8770870" cy="6262682"/>
          </a:xfrm>
          <a:prstGeom prst="rect">
            <a:avLst/>
          </a:prstGeom>
          <a:noFill/>
          <a:ln w="19050">
            <a:solidFill>
              <a:srgbClr val="4B6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E579A80-7E90-4704-8D45-E77CEB9F0B76}"/>
              </a:ext>
            </a:extLst>
          </p:cNvPr>
          <p:cNvSpPr txBox="1"/>
          <p:nvPr/>
        </p:nvSpPr>
        <p:spPr>
          <a:xfrm>
            <a:off x="8457201" y="156368"/>
            <a:ext cx="1184579" cy="338554"/>
          </a:xfrm>
          <a:prstGeom prst="rect">
            <a:avLst/>
          </a:prstGeom>
          <a:noFill/>
        </p:spPr>
        <p:txBody>
          <a:bodyPr wrap="square" rtlCol="0">
            <a:spAutoFit/>
          </a:bodyPr>
          <a:lstStyle/>
          <a:p>
            <a:r>
              <a:rPr lang="en-US" sz="1600" b="1" dirty="0">
                <a:latin typeface="Century Gothic" panose="020B0502020202020204" pitchFamily="34" charset="0"/>
              </a:rPr>
              <a:t>SS4</a:t>
            </a:r>
            <a:endParaRPr lang="en-GB" sz="1600" b="1" dirty="0">
              <a:latin typeface="Century Gothic" panose="020B0502020202020204" pitchFamily="34" charset="0"/>
            </a:endParaRPr>
          </a:p>
        </p:txBody>
      </p:sp>
      <p:sp>
        <p:nvSpPr>
          <p:cNvPr id="10" name="TextBox 9">
            <a:extLst>
              <a:ext uri="{FF2B5EF4-FFF2-40B4-BE49-F238E27FC236}">
                <a16:creationId xmlns:a16="http://schemas.microsoft.com/office/drawing/2014/main" id="{F977D835-0514-4BE2-9C12-7BA67C6CA5D1}"/>
              </a:ext>
            </a:extLst>
          </p:cNvPr>
          <p:cNvSpPr txBox="1"/>
          <p:nvPr/>
        </p:nvSpPr>
        <p:spPr>
          <a:xfrm>
            <a:off x="190070" y="120316"/>
            <a:ext cx="7915820" cy="461665"/>
          </a:xfrm>
          <a:prstGeom prst="rect">
            <a:avLst/>
          </a:prstGeom>
          <a:noFill/>
        </p:spPr>
        <p:txBody>
          <a:bodyPr wrap="square" rtlCol="0">
            <a:spAutoFit/>
          </a:bodyPr>
          <a:lstStyle/>
          <a:p>
            <a:r>
              <a:rPr lang="en-GB" sz="2400" b="1" dirty="0"/>
              <a:t>Waste</a:t>
            </a:r>
          </a:p>
        </p:txBody>
      </p:sp>
      <p:sp>
        <p:nvSpPr>
          <p:cNvPr id="17" name="TextBox 16">
            <a:extLst>
              <a:ext uri="{FF2B5EF4-FFF2-40B4-BE49-F238E27FC236}">
                <a16:creationId xmlns:a16="http://schemas.microsoft.com/office/drawing/2014/main" id="{D7009A2A-4801-410E-8F45-5495B52F1101}"/>
              </a:ext>
            </a:extLst>
          </p:cNvPr>
          <p:cNvSpPr txBox="1"/>
          <p:nvPr/>
        </p:nvSpPr>
        <p:spPr>
          <a:xfrm>
            <a:off x="562648" y="3543740"/>
            <a:ext cx="1315996" cy="461665"/>
          </a:xfrm>
          <a:prstGeom prst="rect">
            <a:avLst/>
          </a:prstGeom>
          <a:noFill/>
        </p:spPr>
        <p:txBody>
          <a:bodyPr wrap="square" rtlCol="0">
            <a:spAutoFit/>
          </a:bodyPr>
          <a:lstStyle/>
          <a:p>
            <a:r>
              <a:rPr lang="en-GB" sz="1200" dirty="0">
                <a:latin typeface="Century Gothic" panose="020B0502020202020204" pitchFamily="34" charset="0"/>
              </a:rPr>
              <a:t>Five empty plastic bags</a:t>
            </a:r>
          </a:p>
        </p:txBody>
      </p:sp>
      <p:sp>
        <p:nvSpPr>
          <p:cNvPr id="18" name="TextBox 17">
            <a:extLst>
              <a:ext uri="{FF2B5EF4-FFF2-40B4-BE49-F238E27FC236}">
                <a16:creationId xmlns:a16="http://schemas.microsoft.com/office/drawing/2014/main" id="{D3DB6833-0EFF-4204-9CF8-A7A6A765BDFD}"/>
              </a:ext>
            </a:extLst>
          </p:cNvPr>
          <p:cNvSpPr txBox="1"/>
          <p:nvPr/>
        </p:nvSpPr>
        <p:spPr>
          <a:xfrm>
            <a:off x="2048619" y="3564814"/>
            <a:ext cx="1088608" cy="461665"/>
          </a:xfrm>
          <a:prstGeom prst="rect">
            <a:avLst/>
          </a:prstGeom>
          <a:noFill/>
        </p:spPr>
        <p:txBody>
          <a:bodyPr wrap="square" rtlCol="0">
            <a:spAutoFit/>
          </a:bodyPr>
          <a:lstStyle/>
          <a:p>
            <a:pPr algn="ctr"/>
            <a:r>
              <a:rPr lang="en-GB" sz="1200" dirty="0">
                <a:latin typeface="Century Gothic" panose="020B0502020202020204" pitchFamily="34" charset="0"/>
              </a:rPr>
              <a:t>50 plastic bottles</a:t>
            </a:r>
          </a:p>
        </p:txBody>
      </p:sp>
      <p:sp>
        <p:nvSpPr>
          <p:cNvPr id="19" name="TextBox 18">
            <a:extLst>
              <a:ext uri="{FF2B5EF4-FFF2-40B4-BE49-F238E27FC236}">
                <a16:creationId xmlns:a16="http://schemas.microsoft.com/office/drawing/2014/main" id="{DB7FB966-0BF3-42B1-BDB5-96DE26151237}"/>
              </a:ext>
            </a:extLst>
          </p:cNvPr>
          <p:cNvSpPr txBox="1"/>
          <p:nvPr/>
        </p:nvSpPr>
        <p:spPr>
          <a:xfrm>
            <a:off x="3490430" y="3564814"/>
            <a:ext cx="1444234" cy="461665"/>
          </a:xfrm>
          <a:prstGeom prst="rect">
            <a:avLst/>
          </a:prstGeom>
          <a:noFill/>
        </p:spPr>
        <p:txBody>
          <a:bodyPr wrap="square" rtlCol="0">
            <a:spAutoFit/>
          </a:bodyPr>
          <a:lstStyle/>
          <a:p>
            <a:pPr algn="ctr"/>
            <a:r>
              <a:rPr lang="en-GB" sz="1200" dirty="0">
                <a:latin typeface="Century Gothic" panose="020B0502020202020204" pitchFamily="34" charset="0"/>
              </a:rPr>
              <a:t>300 plastic wrappers</a:t>
            </a:r>
          </a:p>
        </p:txBody>
      </p:sp>
      <p:sp>
        <p:nvSpPr>
          <p:cNvPr id="20" name="TextBox 19">
            <a:extLst>
              <a:ext uri="{FF2B5EF4-FFF2-40B4-BE49-F238E27FC236}">
                <a16:creationId xmlns:a16="http://schemas.microsoft.com/office/drawing/2014/main" id="{F71FD581-C402-4332-A77A-863F5841D2B6}"/>
              </a:ext>
            </a:extLst>
          </p:cNvPr>
          <p:cNvSpPr txBox="1"/>
          <p:nvPr/>
        </p:nvSpPr>
        <p:spPr>
          <a:xfrm>
            <a:off x="6842850" y="3539626"/>
            <a:ext cx="1444234" cy="461665"/>
          </a:xfrm>
          <a:prstGeom prst="rect">
            <a:avLst/>
          </a:prstGeom>
          <a:noFill/>
        </p:spPr>
        <p:txBody>
          <a:bodyPr wrap="square" rtlCol="0">
            <a:spAutoFit/>
          </a:bodyPr>
          <a:lstStyle/>
          <a:p>
            <a:pPr algn="ctr"/>
            <a:r>
              <a:rPr lang="en-GB" sz="1200" dirty="0">
                <a:latin typeface="Century Gothic" panose="020B0502020202020204" pitchFamily="34" charset="0"/>
              </a:rPr>
              <a:t>1000 paper cups and plastic lids</a:t>
            </a:r>
          </a:p>
        </p:txBody>
      </p:sp>
      <p:sp>
        <p:nvSpPr>
          <p:cNvPr id="21" name="TextBox 20">
            <a:extLst>
              <a:ext uri="{FF2B5EF4-FFF2-40B4-BE49-F238E27FC236}">
                <a16:creationId xmlns:a16="http://schemas.microsoft.com/office/drawing/2014/main" id="{A0DFA372-093D-4F88-8042-9B98479578EF}"/>
              </a:ext>
            </a:extLst>
          </p:cNvPr>
          <p:cNvSpPr txBox="1"/>
          <p:nvPr/>
        </p:nvSpPr>
        <p:spPr>
          <a:xfrm>
            <a:off x="5136030" y="3561547"/>
            <a:ext cx="1444234" cy="461665"/>
          </a:xfrm>
          <a:prstGeom prst="rect">
            <a:avLst/>
          </a:prstGeom>
          <a:noFill/>
        </p:spPr>
        <p:txBody>
          <a:bodyPr wrap="square" rtlCol="0">
            <a:spAutoFit/>
          </a:bodyPr>
          <a:lstStyle/>
          <a:p>
            <a:pPr algn="ctr"/>
            <a:r>
              <a:rPr lang="en-GB" sz="1200" dirty="0">
                <a:latin typeface="Century Gothic" panose="020B0502020202020204" pitchFamily="34" charset="0"/>
              </a:rPr>
              <a:t>750 paper wrappers</a:t>
            </a:r>
          </a:p>
        </p:txBody>
      </p:sp>
      <p:sp>
        <p:nvSpPr>
          <p:cNvPr id="2" name="TextBox 1">
            <a:extLst>
              <a:ext uri="{FF2B5EF4-FFF2-40B4-BE49-F238E27FC236}">
                <a16:creationId xmlns:a16="http://schemas.microsoft.com/office/drawing/2014/main" id="{82841C72-6E49-4EA9-AB17-5783B36011E2}"/>
              </a:ext>
            </a:extLst>
          </p:cNvPr>
          <p:cNvSpPr txBox="1"/>
          <p:nvPr/>
        </p:nvSpPr>
        <p:spPr>
          <a:xfrm>
            <a:off x="510443" y="5821469"/>
            <a:ext cx="1538176" cy="461665"/>
          </a:xfrm>
          <a:prstGeom prst="rect">
            <a:avLst/>
          </a:prstGeom>
          <a:noFill/>
        </p:spPr>
        <p:txBody>
          <a:bodyPr wrap="square" rtlCol="0">
            <a:spAutoFit/>
          </a:bodyPr>
          <a:lstStyle/>
          <a:p>
            <a:r>
              <a:rPr lang="en-GB" sz="1200" dirty="0">
                <a:latin typeface="Century Gothic" panose="020B0502020202020204" pitchFamily="34" charset="0"/>
              </a:rPr>
              <a:t>10 kg of coffee grounds</a:t>
            </a:r>
          </a:p>
        </p:txBody>
      </p:sp>
      <p:cxnSp>
        <p:nvCxnSpPr>
          <p:cNvPr id="4" name="Straight Arrow Connector 3">
            <a:extLst>
              <a:ext uri="{FF2B5EF4-FFF2-40B4-BE49-F238E27FC236}">
                <a16:creationId xmlns:a16="http://schemas.microsoft.com/office/drawing/2014/main" id="{4A25A4DE-B1CF-468F-8C30-EFEA80287248}"/>
              </a:ext>
            </a:extLst>
          </p:cNvPr>
          <p:cNvCxnSpPr>
            <a:stCxn id="17" idx="2"/>
          </p:cNvCxnSpPr>
          <p:nvPr/>
        </p:nvCxnSpPr>
        <p:spPr>
          <a:xfrm>
            <a:off x="1220646" y="4005405"/>
            <a:ext cx="0" cy="8759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FF08724-EEC6-41E8-9A7D-788263B919D4}"/>
              </a:ext>
            </a:extLst>
          </p:cNvPr>
          <p:cNvSpPr txBox="1"/>
          <p:nvPr/>
        </p:nvSpPr>
        <p:spPr>
          <a:xfrm>
            <a:off x="221679" y="520902"/>
            <a:ext cx="8556859" cy="461665"/>
          </a:xfrm>
          <a:prstGeom prst="rect">
            <a:avLst/>
          </a:prstGeom>
          <a:noFill/>
        </p:spPr>
        <p:txBody>
          <a:bodyPr wrap="square" rtlCol="0">
            <a:spAutoFit/>
          </a:bodyPr>
          <a:lstStyle/>
          <a:p>
            <a:r>
              <a:rPr lang="en-GB" sz="1200" dirty="0">
                <a:latin typeface="Century Gothic" panose="020B0502020202020204" pitchFamily="34" charset="0"/>
              </a:rPr>
              <a:t>Our paper cups and empty milk cartons are recyclable. The cafe has recycling bins. Most waste is sent to landfill or burnt in an incinerator. Customers also take used cups out of the the building and throw them away.</a:t>
            </a:r>
          </a:p>
        </p:txBody>
      </p:sp>
      <p:sp>
        <p:nvSpPr>
          <p:cNvPr id="49" name="TextBox 48">
            <a:extLst>
              <a:ext uri="{FF2B5EF4-FFF2-40B4-BE49-F238E27FC236}">
                <a16:creationId xmlns:a16="http://schemas.microsoft.com/office/drawing/2014/main" id="{4672C81B-CA3D-4088-BBD1-C57073AC8823}"/>
              </a:ext>
            </a:extLst>
          </p:cNvPr>
          <p:cNvSpPr txBox="1"/>
          <p:nvPr/>
        </p:nvSpPr>
        <p:spPr>
          <a:xfrm>
            <a:off x="4446175" y="4357345"/>
            <a:ext cx="1788200" cy="461665"/>
          </a:xfrm>
          <a:prstGeom prst="rect">
            <a:avLst/>
          </a:prstGeom>
          <a:noFill/>
        </p:spPr>
        <p:txBody>
          <a:bodyPr wrap="square">
            <a:spAutoFit/>
          </a:bodyPr>
          <a:lstStyle/>
          <a:p>
            <a:r>
              <a:rPr lang="en-GB" sz="1200" dirty="0">
                <a:latin typeface="Century Gothic" panose="020B0502020202020204" pitchFamily="34" charset="0"/>
              </a:rPr>
              <a:t>Recycling (lower carbon footprint)</a:t>
            </a:r>
          </a:p>
        </p:txBody>
      </p:sp>
      <p:sp>
        <p:nvSpPr>
          <p:cNvPr id="51" name="TextBox 50">
            <a:extLst>
              <a:ext uri="{FF2B5EF4-FFF2-40B4-BE49-F238E27FC236}">
                <a16:creationId xmlns:a16="http://schemas.microsoft.com/office/drawing/2014/main" id="{D483ED72-B956-43EF-A797-458420D7479A}"/>
              </a:ext>
            </a:extLst>
          </p:cNvPr>
          <p:cNvSpPr txBox="1"/>
          <p:nvPr/>
        </p:nvSpPr>
        <p:spPr>
          <a:xfrm>
            <a:off x="414807" y="2269137"/>
            <a:ext cx="3362632" cy="646331"/>
          </a:xfrm>
          <a:prstGeom prst="rect">
            <a:avLst/>
          </a:prstGeom>
          <a:noFill/>
        </p:spPr>
        <p:txBody>
          <a:bodyPr wrap="square" rtlCol="0">
            <a:spAutoFit/>
          </a:bodyPr>
          <a:lstStyle/>
          <a:p>
            <a:r>
              <a:rPr lang="en-GB" sz="1200" b="1" dirty="0">
                <a:latin typeface="Century Gothic" panose="020B0502020202020204" pitchFamily="34" charset="0"/>
              </a:rPr>
              <a:t>Waste per week</a:t>
            </a:r>
          </a:p>
          <a:p>
            <a:endParaRPr lang="en-GB" sz="1200" b="1" dirty="0">
              <a:latin typeface="Century Gothic" panose="020B0502020202020204" pitchFamily="34" charset="0"/>
            </a:endParaRPr>
          </a:p>
          <a:p>
            <a:endParaRPr lang="en-GB" sz="1200" b="1" dirty="0">
              <a:latin typeface="Century Gothic" panose="020B0502020202020204" pitchFamily="34" charset="0"/>
            </a:endParaRPr>
          </a:p>
        </p:txBody>
      </p:sp>
      <p:pic>
        <p:nvPicPr>
          <p:cNvPr id="54" name="Picture 53" descr="Disposable paper coffee cup isolated on white background with clipping path. Collection">
            <a:extLst>
              <a:ext uri="{FF2B5EF4-FFF2-40B4-BE49-F238E27FC236}">
                <a16:creationId xmlns:a16="http://schemas.microsoft.com/office/drawing/2014/main" id="{2D7033D3-DBFF-4452-8577-FEC41FF1F236}"/>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989860" y="4888810"/>
            <a:ext cx="292343" cy="425398"/>
          </a:xfrm>
          <a:prstGeom prst="rect">
            <a:avLst/>
          </a:prstGeom>
          <a:noFill/>
          <a:extLst>
            <a:ext uri="{909E8E84-426E-40DD-AFC4-6F175D3DCCD1}">
              <a14:hiddenFill xmlns:a14="http://schemas.microsoft.com/office/drawing/2010/main">
                <a:solidFill>
                  <a:srgbClr val="FFFFFF"/>
                </a:solidFill>
              </a14:hiddenFill>
            </a:ext>
          </a:extLst>
        </p:spPr>
      </p:pic>
      <p:sp>
        <p:nvSpPr>
          <p:cNvPr id="48" name="Freeform: Shape 47">
            <a:extLst>
              <a:ext uri="{FF2B5EF4-FFF2-40B4-BE49-F238E27FC236}">
                <a16:creationId xmlns:a16="http://schemas.microsoft.com/office/drawing/2014/main" id="{1DC66C7F-0727-49CB-8660-52EEA14E1CF2}"/>
              </a:ext>
            </a:extLst>
          </p:cNvPr>
          <p:cNvSpPr/>
          <p:nvPr/>
        </p:nvSpPr>
        <p:spPr>
          <a:xfrm>
            <a:off x="4799537" y="5703685"/>
            <a:ext cx="672987" cy="300401"/>
          </a:xfrm>
          <a:custGeom>
            <a:avLst/>
            <a:gdLst>
              <a:gd name="connsiteX0" fmla="*/ 0 w 672987"/>
              <a:gd name="connsiteY0" fmla="*/ 262971 h 300401"/>
              <a:gd name="connsiteX1" fmla="*/ 144378 w 672987"/>
              <a:gd name="connsiteY1" fmla="*/ 70465 h 300401"/>
              <a:gd name="connsiteX2" fmla="*/ 317633 w 672987"/>
              <a:gd name="connsiteY2" fmla="*/ 3088 h 300401"/>
              <a:gd name="connsiteX3" fmla="*/ 423511 w 672987"/>
              <a:gd name="connsiteY3" fmla="*/ 157093 h 300401"/>
              <a:gd name="connsiteX4" fmla="*/ 587141 w 672987"/>
              <a:gd name="connsiteY4" fmla="*/ 176343 h 300401"/>
              <a:gd name="connsiteX5" fmla="*/ 664143 w 672987"/>
              <a:gd name="connsiteY5" fmla="*/ 291846 h 300401"/>
              <a:gd name="connsiteX6" fmla="*/ 385010 w 672987"/>
              <a:gd name="connsiteY6" fmla="*/ 291846 h 300401"/>
              <a:gd name="connsiteX7" fmla="*/ 0 w 672987"/>
              <a:gd name="connsiteY7" fmla="*/ 262971 h 30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987" h="300401">
                <a:moveTo>
                  <a:pt x="0" y="262971"/>
                </a:moveTo>
                <a:cubicBezTo>
                  <a:pt x="45719" y="188375"/>
                  <a:pt x="91439" y="113779"/>
                  <a:pt x="144378" y="70465"/>
                </a:cubicBezTo>
                <a:cubicBezTo>
                  <a:pt x="197317" y="27151"/>
                  <a:pt x="271111" y="-11350"/>
                  <a:pt x="317633" y="3088"/>
                </a:cubicBezTo>
                <a:cubicBezTo>
                  <a:pt x="364155" y="17526"/>
                  <a:pt x="378593" y="128217"/>
                  <a:pt x="423511" y="157093"/>
                </a:cubicBezTo>
                <a:cubicBezTo>
                  <a:pt x="468429" y="185969"/>
                  <a:pt x="547036" y="153884"/>
                  <a:pt x="587141" y="176343"/>
                </a:cubicBezTo>
                <a:cubicBezTo>
                  <a:pt x="627246" y="198802"/>
                  <a:pt x="697831" y="272596"/>
                  <a:pt x="664143" y="291846"/>
                </a:cubicBezTo>
                <a:cubicBezTo>
                  <a:pt x="630455" y="311096"/>
                  <a:pt x="385010" y="291846"/>
                  <a:pt x="385010" y="291846"/>
                </a:cubicBezTo>
                <a:lnTo>
                  <a:pt x="0" y="262971"/>
                </a:lnTo>
                <a:close/>
              </a:path>
            </a:pathLst>
          </a:cu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descr="Disposable paper coffee cup isolated on white background with clipping path. Collection">
            <a:extLst>
              <a:ext uri="{FF2B5EF4-FFF2-40B4-BE49-F238E27FC236}">
                <a16:creationId xmlns:a16="http://schemas.microsoft.com/office/drawing/2014/main" id="{62EC08BF-CA42-46A1-BCAC-C1C0F5617725}"/>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8250329" y="5167164"/>
            <a:ext cx="292343" cy="425398"/>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B1B0AF86-F599-4321-A560-E83E2F654AFE}"/>
              </a:ext>
            </a:extLst>
          </p:cNvPr>
          <p:cNvSpPr txBox="1"/>
          <p:nvPr/>
        </p:nvSpPr>
        <p:spPr>
          <a:xfrm>
            <a:off x="6610954" y="5701647"/>
            <a:ext cx="1279696" cy="430887"/>
          </a:xfrm>
          <a:prstGeom prst="rect">
            <a:avLst/>
          </a:prstGeom>
          <a:noFill/>
        </p:spPr>
        <p:txBody>
          <a:bodyPr wrap="square">
            <a:spAutoFit/>
          </a:bodyPr>
          <a:lstStyle/>
          <a:p>
            <a:r>
              <a:rPr lang="en-GB" sz="1100" dirty="0">
                <a:latin typeface="Century Gothic" panose="020B0502020202020204" pitchFamily="34" charset="0"/>
              </a:rPr>
              <a:t>Raw material (wood)</a:t>
            </a:r>
          </a:p>
        </p:txBody>
      </p:sp>
      <p:sp>
        <p:nvSpPr>
          <p:cNvPr id="61" name="TextBox 60">
            <a:extLst>
              <a:ext uri="{FF2B5EF4-FFF2-40B4-BE49-F238E27FC236}">
                <a16:creationId xmlns:a16="http://schemas.microsoft.com/office/drawing/2014/main" id="{778865EC-CF85-4DA0-8AA8-74FF947765C6}"/>
              </a:ext>
            </a:extLst>
          </p:cNvPr>
          <p:cNvSpPr txBox="1"/>
          <p:nvPr/>
        </p:nvSpPr>
        <p:spPr>
          <a:xfrm>
            <a:off x="8057646" y="5690664"/>
            <a:ext cx="1279696" cy="261610"/>
          </a:xfrm>
          <a:prstGeom prst="rect">
            <a:avLst/>
          </a:prstGeom>
          <a:noFill/>
        </p:spPr>
        <p:txBody>
          <a:bodyPr wrap="square">
            <a:spAutoFit/>
          </a:bodyPr>
          <a:lstStyle/>
          <a:p>
            <a:r>
              <a:rPr lang="en-GB" sz="1100" dirty="0">
                <a:latin typeface="Century Gothic" panose="020B0502020202020204" pitchFamily="34" charset="0"/>
              </a:rPr>
              <a:t>Product</a:t>
            </a:r>
          </a:p>
        </p:txBody>
      </p:sp>
      <p:sp>
        <p:nvSpPr>
          <p:cNvPr id="62" name="TextBox 61">
            <a:extLst>
              <a:ext uri="{FF2B5EF4-FFF2-40B4-BE49-F238E27FC236}">
                <a16:creationId xmlns:a16="http://schemas.microsoft.com/office/drawing/2014/main" id="{EDD3167B-1770-4F8F-AC00-17D938FDC8F7}"/>
              </a:ext>
            </a:extLst>
          </p:cNvPr>
          <p:cNvSpPr txBox="1"/>
          <p:nvPr/>
        </p:nvSpPr>
        <p:spPr>
          <a:xfrm>
            <a:off x="4764818" y="5286313"/>
            <a:ext cx="1279696" cy="261610"/>
          </a:xfrm>
          <a:prstGeom prst="rect">
            <a:avLst/>
          </a:prstGeom>
          <a:noFill/>
        </p:spPr>
        <p:txBody>
          <a:bodyPr wrap="square">
            <a:spAutoFit/>
          </a:bodyPr>
          <a:lstStyle/>
          <a:p>
            <a:r>
              <a:rPr lang="en-GB" sz="1100" dirty="0">
                <a:latin typeface="Century Gothic" panose="020B0502020202020204" pitchFamily="34" charset="0"/>
              </a:rPr>
              <a:t>Product</a:t>
            </a:r>
          </a:p>
        </p:txBody>
      </p:sp>
      <p:sp>
        <p:nvSpPr>
          <p:cNvPr id="63" name="TextBox 62">
            <a:extLst>
              <a:ext uri="{FF2B5EF4-FFF2-40B4-BE49-F238E27FC236}">
                <a16:creationId xmlns:a16="http://schemas.microsoft.com/office/drawing/2014/main" id="{E95E7068-2B31-44C2-A1A0-4EE268DFFF9E}"/>
              </a:ext>
            </a:extLst>
          </p:cNvPr>
          <p:cNvSpPr txBox="1"/>
          <p:nvPr/>
        </p:nvSpPr>
        <p:spPr>
          <a:xfrm>
            <a:off x="4734214" y="6023982"/>
            <a:ext cx="1279696" cy="261610"/>
          </a:xfrm>
          <a:prstGeom prst="rect">
            <a:avLst/>
          </a:prstGeom>
          <a:noFill/>
        </p:spPr>
        <p:txBody>
          <a:bodyPr wrap="square">
            <a:spAutoFit/>
          </a:bodyPr>
          <a:lstStyle/>
          <a:p>
            <a:r>
              <a:rPr lang="en-GB" sz="1100" dirty="0">
                <a:latin typeface="Century Gothic" panose="020B0502020202020204" pitchFamily="34" charset="0"/>
              </a:rPr>
              <a:t>Paper pulp</a:t>
            </a:r>
          </a:p>
        </p:txBody>
      </p:sp>
      <p:sp>
        <p:nvSpPr>
          <p:cNvPr id="50" name="Arc 49">
            <a:extLst>
              <a:ext uri="{FF2B5EF4-FFF2-40B4-BE49-F238E27FC236}">
                <a16:creationId xmlns:a16="http://schemas.microsoft.com/office/drawing/2014/main" id="{A6EF4BA8-5E70-4669-AEC0-CD84330A43AA}"/>
              </a:ext>
            </a:extLst>
          </p:cNvPr>
          <p:cNvSpPr/>
          <p:nvPr/>
        </p:nvSpPr>
        <p:spPr>
          <a:xfrm>
            <a:off x="5164891" y="5199191"/>
            <a:ext cx="649203" cy="705345"/>
          </a:xfrm>
          <a:prstGeom prst="arc">
            <a:avLst>
              <a:gd name="adj1" fmla="val 16200000"/>
              <a:gd name="adj2" fmla="val 5036753"/>
            </a:avLst>
          </a:prstGeom>
          <a:ln w="381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Arc 63">
            <a:extLst>
              <a:ext uri="{FF2B5EF4-FFF2-40B4-BE49-F238E27FC236}">
                <a16:creationId xmlns:a16="http://schemas.microsoft.com/office/drawing/2014/main" id="{A8E79822-B576-44B9-AE55-52607B42B50D}"/>
              </a:ext>
            </a:extLst>
          </p:cNvPr>
          <p:cNvSpPr/>
          <p:nvPr/>
        </p:nvSpPr>
        <p:spPr>
          <a:xfrm rot="11107611">
            <a:off x="4460573" y="5197605"/>
            <a:ext cx="649203" cy="705345"/>
          </a:xfrm>
          <a:prstGeom prst="arc">
            <a:avLst>
              <a:gd name="adj1" fmla="val 16200000"/>
              <a:gd name="adj2" fmla="val 5036753"/>
            </a:avLst>
          </a:prstGeom>
          <a:ln w="381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7" name="Straight Arrow Connector 56">
            <a:extLst>
              <a:ext uri="{FF2B5EF4-FFF2-40B4-BE49-F238E27FC236}">
                <a16:creationId xmlns:a16="http://schemas.microsoft.com/office/drawing/2014/main" id="{407AB0C5-7A0C-460D-9B1B-74EF16325147}"/>
              </a:ext>
            </a:extLst>
          </p:cNvPr>
          <p:cNvCxnSpPr>
            <a:cxnSpLocks/>
          </p:cNvCxnSpPr>
          <p:nvPr/>
        </p:nvCxnSpPr>
        <p:spPr>
          <a:xfrm>
            <a:off x="7530266" y="5409048"/>
            <a:ext cx="72006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E8EB1C7-B8E8-4922-A358-E4FE3D36C84A}"/>
              </a:ext>
            </a:extLst>
          </p:cNvPr>
          <p:cNvSpPr txBox="1"/>
          <p:nvPr/>
        </p:nvSpPr>
        <p:spPr>
          <a:xfrm>
            <a:off x="6636165" y="4341500"/>
            <a:ext cx="2179927" cy="646331"/>
          </a:xfrm>
          <a:prstGeom prst="rect">
            <a:avLst/>
          </a:prstGeom>
          <a:noFill/>
        </p:spPr>
        <p:txBody>
          <a:bodyPr wrap="square">
            <a:spAutoFit/>
          </a:bodyPr>
          <a:lstStyle/>
          <a:p>
            <a:r>
              <a:rPr lang="en-GB" sz="1200" dirty="0">
                <a:latin typeface="Century Gothic" panose="020B0502020202020204" pitchFamily="34" charset="0"/>
              </a:rPr>
              <a:t>Making new product from raw materials (higher carbon footprint)</a:t>
            </a:r>
          </a:p>
        </p:txBody>
      </p:sp>
      <p:sp>
        <p:nvSpPr>
          <p:cNvPr id="42" name="TextBox 41">
            <a:extLst>
              <a:ext uri="{FF2B5EF4-FFF2-40B4-BE49-F238E27FC236}">
                <a16:creationId xmlns:a16="http://schemas.microsoft.com/office/drawing/2014/main" id="{968E474F-2F64-4675-98B8-6B91A49626B5}"/>
              </a:ext>
            </a:extLst>
          </p:cNvPr>
          <p:cNvSpPr txBox="1"/>
          <p:nvPr/>
        </p:nvSpPr>
        <p:spPr>
          <a:xfrm>
            <a:off x="183060" y="1368303"/>
            <a:ext cx="6837067" cy="646331"/>
          </a:xfrm>
          <a:prstGeom prst="rect">
            <a:avLst/>
          </a:prstGeom>
          <a:solidFill>
            <a:srgbClr val="CDD4F4">
              <a:alpha val="50196"/>
            </a:srgbClr>
          </a:solidFill>
        </p:spPr>
        <p:txBody>
          <a:bodyPr wrap="square" rtlCol="0">
            <a:spAutoFit/>
          </a:bodyPr>
          <a:lstStyle/>
          <a:p>
            <a:r>
              <a:rPr lang="en-GB" sz="1200" b="1" dirty="0">
                <a:latin typeface="Century Gothic" panose="020B0502020202020204" pitchFamily="34" charset="0"/>
              </a:rPr>
              <a:t>Discuss:</a:t>
            </a:r>
          </a:p>
          <a:p>
            <a:pPr marL="228600" indent="-228600">
              <a:buAutoNum type="arabicPeriod"/>
            </a:pPr>
            <a:r>
              <a:rPr lang="en-GB" sz="1200" dirty="0">
                <a:latin typeface="Century Gothic" panose="020B0502020202020204" pitchFamily="34" charset="0"/>
              </a:rPr>
              <a:t>Why does waste produce CO</a:t>
            </a:r>
            <a:r>
              <a:rPr lang="en-GB" sz="1200" baseline="-25000" dirty="0">
                <a:latin typeface="Century Gothic" panose="020B0502020202020204" pitchFamily="34" charset="0"/>
              </a:rPr>
              <a:t>2</a:t>
            </a:r>
            <a:r>
              <a:rPr lang="en-GB" sz="1200" dirty="0">
                <a:latin typeface="Century Gothic" panose="020B0502020202020204" pitchFamily="34" charset="0"/>
              </a:rPr>
              <a:t> emissions?</a:t>
            </a:r>
          </a:p>
          <a:p>
            <a:pPr marL="228600" indent="-228600">
              <a:buAutoNum type="arabicPeriod"/>
            </a:pPr>
            <a:r>
              <a:rPr lang="en-GB" sz="1200" dirty="0">
                <a:latin typeface="Century Gothic" panose="020B0502020202020204" pitchFamily="34" charset="0"/>
              </a:rPr>
              <a:t>Which waste from the café produces most CO</a:t>
            </a:r>
            <a:r>
              <a:rPr lang="en-GB" sz="1200" baseline="-25000" dirty="0">
                <a:latin typeface="Century Gothic" panose="020B0502020202020204" pitchFamily="34" charset="0"/>
              </a:rPr>
              <a:t>2</a:t>
            </a:r>
            <a:r>
              <a:rPr lang="en-GB" sz="1200" dirty="0">
                <a:latin typeface="Century Gothic" panose="020B0502020202020204" pitchFamily="34" charset="0"/>
              </a:rPr>
              <a:t> emissions? Why?</a:t>
            </a:r>
          </a:p>
        </p:txBody>
      </p:sp>
      <p:pic>
        <p:nvPicPr>
          <p:cNvPr id="44" name="Picture 43">
            <a:extLst>
              <a:ext uri="{FF2B5EF4-FFF2-40B4-BE49-F238E27FC236}">
                <a16:creationId xmlns:a16="http://schemas.microsoft.com/office/drawing/2014/main" id="{977CF7CC-DFED-4B2E-8158-DD3D788DFB68}"/>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96650" y="6530745"/>
            <a:ext cx="1324518" cy="174220"/>
          </a:xfrm>
          <a:prstGeom prst="rect">
            <a:avLst/>
          </a:prstGeom>
        </p:spPr>
      </p:pic>
      <p:pic>
        <p:nvPicPr>
          <p:cNvPr id="36" name="Picture 35" descr="A picture containing beverage, milk&#10;&#10;Description automatically generated">
            <a:extLst>
              <a:ext uri="{FF2B5EF4-FFF2-40B4-BE49-F238E27FC236}">
                <a16:creationId xmlns:a16="http://schemas.microsoft.com/office/drawing/2014/main" id="{5889E692-39DE-4C0F-ADD9-92999ECA8AF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241940" y="2526074"/>
            <a:ext cx="654242" cy="1022734"/>
          </a:xfrm>
          <a:prstGeom prst="rect">
            <a:avLst/>
          </a:prstGeom>
        </p:spPr>
      </p:pic>
      <p:pic>
        <p:nvPicPr>
          <p:cNvPr id="37" name="Picture 36" descr="Letter&#10;&#10;Description automatically generated">
            <a:extLst>
              <a:ext uri="{FF2B5EF4-FFF2-40B4-BE49-F238E27FC236}">
                <a16:creationId xmlns:a16="http://schemas.microsoft.com/office/drawing/2014/main" id="{6BA645FA-E709-4EA5-B847-FDA1148CA1D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03764" y="2520527"/>
            <a:ext cx="675004" cy="1033829"/>
          </a:xfrm>
          <a:prstGeom prst="rect">
            <a:avLst/>
          </a:prstGeom>
        </p:spPr>
      </p:pic>
      <p:pic>
        <p:nvPicPr>
          <p:cNvPr id="38" name="Picture 37" descr="Shape&#10;&#10;Description automatically generated">
            <a:extLst>
              <a:ext uri="{FF2B5EF4-FFF2-40B4-BE49-F238E27FC236}">
                <a16:creationId xmlns:a16="http://schemas.microsoft.com/office/drawing/2014/main" id="{DF125FA7-CE22-43FA-8774-537B9A248708}"/>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rot="16200000">
            <a:off x="5409599" y="2844819"/>
            <a:ext cx="846573" cy="514298"/>
          </a:xfrm>
          <a:prstGeom prst="rect">
            <a:avLst/>
          </a:prstGeom>
        </p:spPr>
      </p:pic>
      <p:pic>
        <p:nvPicPr>
          <p:cNvPr id="40" name="Picture 39" descr="A picture containing food, bread, plastic, meal&#10;&#10;Description automatically generated">
            <a:extLst>
              <a:ext uri="{FF2B5EF4-FFF2-40B4-BE49-F238E27FC236}">
                <a16:creationId xmlns:a16="http://schemas.microsoft.com/office/drawing/2014/main" id="{FC4578C4-3DCC-45C9-AFAF-C01BDC81C39E}"/>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825603" y="2678682"/>
            <a:ext cx="765430" cy="822704"/>
          </a:xfrm>
          <a:prstGeom prst="roundRect">
            <a:avLst/>
          </a:prstGeom>
        </p:spPr>
      </p:pic>
      <p:pic>
        <p:nvPicPr>
          <p:cNvPr id="41" name="Picture 40" descr="A picture containing cup, indoor, basket, tableware&#10;&#10;Description automatically generated">
            <a:extLst>
              <a:ext uri="{FF2B5EF4-FFF2-40B4-BE49-F238E27FC236}">
                <a16:creationId xmlns:a16="http://schemas.microsoft.com/office/drawing/2014/main" id="{FCEBF8AA-716D-4CF5-9F8F-BAE073D7AF6C}"/>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6898325" y="2564612"/>
            <a:ext cx="1084526" cy="999803"/>
          </a:xfrm>
          <a:prstGeom prst="rect">
            <a:avLst/>
          </a:prstGeom>
        </p:spPr>
      </p:pic>
      <p:pic>
        <p:nvPicPr>
          <p:cNvPr id="5" name="Picture 4" descr="A picture containing spice, bread&#10;&#10;Description automatically generated">
            <a:extLst>
              <a:ext uri="{FF2B5EF4-FFF2-40B4-BE49-F238E27FC236}">
                <a16:creationId xmlns:a16="http://schemas.microsoft.com/office/drawing/2014/main" id="{0CCB7793-C593-411A-8864-7BDC7EB29CEA}"/>
              </a:ext>
            </a:extLst>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464088" y="4951339"/>
            <a:ext cx="1088608" cy="725738"/>
          </a:xfrm>
          <a:prstGeom prst="rect">
            <a:avLst/>
          </a:prstGeom>
        </p:spPr>
      </p:pic>
    </p:spTree>
    <p:extLst>
      <p:ext uri="{BB962C8B-B14F-4D97-AF65-F5344CB8AC3E}">
        <p14:creationId xmlns:p14="http://schemas.microsoft.com/office/powerpoint/2010/main" val="1762414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9BA42D35-86FD-4619-953E-3A4F4B192959}"/>
              </a:ext>
            </a:extLst>
          </p:cNvPr>
          <p:cNvSpPr/>
          <p:nvPr/>
        </p:nvSpPr>
        <p:spPr>
          <a:xfrm>
            <a:off x="183060" y="120316"/>
            <a:ext cx="8770870" cy="6262682"/>
          </a:xfrm>
          <a:prstGeom prst="rect">
            <a:avLst/>
          </a:prstGeom>
          <a:noFill/>
          <a:ln w="19050">
            <a:solidFill>
              <a:srgbClr val="4B65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D7AB5926-0D2E-4913-9478-97474E40137C}"/>
              </a:ext>
            </a:extLst>
          </p:cNvPr>
          <p:cNvSpPr txBox="1"/>
          <p:nvPr/>
        </p:nvSpPr>
        <p:spPr>
          <a:xfrm>
            <a:off x="175947" y="123781"/>
            <a:ext cx="8784994" cy="400110"/>
          </a:xfrm>
          <a:prstGeom prst="rect">
            <a:avLst/>
          </a:prstGeom>
          <a:noFill/>
        </p:spPr>
        <p:txBody>
          <a:bodyPr wrap="square" rtlCol="0">
            <a:spAutoFit/>
          </a:bodyPr>
          <a:lstStyle/>
          <a:p>
            <a:r>
              <a:rPr lang="en-US" sz="2000" b="1">
                <a:latin typeface="Century Gothic" panose="020B0502020202020204" pitchFamily="34" charset="0"/>
              </a:rPr>
              <a:t>Assessment rubric				</a:t>
            </a:r>
          </a:p>
        </p:txBody>
      </p:sp>
      <p:graphicFrame>
        <p:nvGraphicFramePr>
          <p:cNvPr id="58" name="Table 2">
            <a:extLst>
              <a:ext uri="{FF2B5EF4-FFF2-40B4-BE49-F238E27FC236}">
                <a16:creationId xmlns:a16="http://schemas.microsoft.com/office/drawing/2014/main" id="{1AE4D50E-C11D-4212-A9D5-AED925ED216A}"/>
              </a:ext>
            </a:extLst>
          </p:cNvPr>
          <p:cNvGraphicFramePr>
            <a:graphicFrameLocks noGrp="1"/>
          </p:cNvGraphicFramePr>
          <p:nvPr>
            <p:extLst>
              <p:ext uri="{D42A27DB-BD31-4B8C-83A1-F6EECF244321}">
                <p14:modId xmlns:p14="http://schemas.microsoft.com/office/powerpoint/2010/main" val="2226413183"/>
              </p:ext>
            </p:extLst>
          </p:nvPr>
        </p:nvGraphicFramePr>
        <p:xfrm>
          <a:off x="277213" y="817705"/>
          <a:ext cx="8416207" cy="3889773"/>
        </p:xfrm>
        <a:graphic>
          <a:graphicData uri="http://schemas.openxmlformats.org/drawingml/2006/table">
            <a:tbl>
              <a:tblPr firstRow="1" bandRow="1">
                <a:tableStyleId>{5940675A-B579-460E-94D1-54222C63F5DA}</a:tableStyleId>
              </a:tblPr>
              <a:tblGrid>
                <a:gridCol w="526351">
                  <a:extLst>
                    <a:ext uri="{9D8B030D-6E8A-4147-A177-3AD203B41FA5}">
                      <a16:colId xmlns:a16="http://schemas.microsoft.com/office/drawing/2014/main" val="3351713514"/>
                    </a:ext>
                  </a:extLst>
                </a:gridCol>
                <a:gridCol w="914400">
                  <a:extLst>
                    <a:ext uri="{9D8B030D-6E8A-4147-A177-3AD203B41FA5}">
                      <a16:colId xmlns:a16="http://schemas.microsoft.com/office/drawing/2014/main" val="1410308036"/>
                    </a:ext>
                  </a:extLst>
                </a:gridCol>
                <a:gridCol w="1689317">
                  <a:extLst>
                    <a:ext uri="{9D8B030D-6E8A-4147-A177-3AD203B41FA5}">
                      <a16:colId xmlns:a16="http://schemas.microsoft.com/office/drawing/2014/main" val="1103632313"/>
                    </a:ext>
                  </a:extLst>
                </a:gridCol>
                <a:gridCol w="5286139">
                  <a:extLst>
                    <a:ext uri="{9D8B030D-6E8A-4147-A177-3AD203B41FA5}">
                      <a16:colId xmlns:a16="http://schemas.microsoft.com/office/drawing/2014/main" val="727890163"/>
                    </a:ext>
                  </a:extLst>
                </a:gridCol>
              </a:tblGrid>
              <a:tr h="402581">
                <a:tc>
                  <a:txBody>
                    <a:bodyPr/>
                    <a:lstStyle/>
                    <a:p>
                      <a:r>
                        <a:rPr lang="en-GB" sz="1200"/>
                        <a:t>Score</a:t>
                      </a:r>
                    </a:p>
                  </a:txBody>
                  <a:tcPr>
                    <a:solidFill>
                      <a:schemeClr val="bg1">
                        <a:lumMod val="75000"/>
                      </a:schemeClr>
                    </a:solidFill>
                  </a:tcPr>
                </a:tc>
                <a:tc>
                  <a:txBody>
                    <a:bodyPr/>
                    <a:lstStyle/>
                    <a:p>
                      <a:r>
                        <a:rPr lang="en-GB" sz="1200"/>
                        <a:t>Level</a:t>
                      </a:r>
                    </a:p>
                  </a:txBody>
                  <a:tcPr>
                    <a:solidFill>
                      <a:schemeClr val="bg1">
                        <a:lumMod val="75000"/>
                      </a:schemeClr>
                    </a:solidFill>
                  </a:tcPr>
                </a:tc>
                <a:tc>
                  <a:txBody>
                    <a:bodyPr/>
                    <a:lstStyle/>
                    <a:p>
                      <a:r>
                        <a:rPr lang="en-GB" sz="1200"/>
                        <a:t>Description</a:t>
                      </a:r>
                    </a:p>
                  </a:txBody>
                  <a:tcPr>
                    <a:solidFill>
                      <a:schemeClr val="bg1">
                        <a:lumMod val="75000"/>
                      </a:schemeClr>
                    </a:solidFill>
                  </a:tcPr>
                </a:tc>
                <a:tc>
                  <a:txBody>
                    <a:bodyPr/>
                    <a:lstStyle/>
                    <a:p>
                      <a:r>
                        <a:rPr lang="en-GB" sz="1200" dirty="0"/>
                        <a:t>Example of a typical student response for one part of the answer</a:t>
                      </a:r>
                    </a:p>
                  </a:txBody>
                  <a:tcPr>
                    <a:solidFill>
                      <a:schemeClr val="bg1">
                        <a:lumMod val="75000"/>
                      </a:schemeClr>
                    </a:solidFill>
                  </a:tcPr>
                </a:tc>
                <a:extLst>
                  <a:ext uri="{0D108BD9-81ED-4DB2-BD59-A6C34878D82A}">
                    <a16:rowId xmlns:a16="http://schemas.microsoft.com/office/drawing/2014/main" val="3016298649"/>
                  </a:ext>
                </a:extLst>
              </a:tr>
              <a:tr h="407387">
                <a:tc>
                  <a:txBody>
                    <a:bodyPr/>
                    <a:lstStyle/>
                    <a:p>
                      <a:r>
                        <a:rPr lang="en-GB" sz="1200"/>
                        <a:t>1</a:t>
                      </a:r>
                    </a:p>
                  </a:txBody>
                  <a:tcPr/>
                </a:tc>
                <a:tc>
                  <a:txBody>
                    <a:bodyPr/>
                    <a:lstStyle/>
                    <a:p>
                      <a:r>
                        <a:rPr lang="en-GB" sz="1200"/>
                        <a:t>No link</a:t>
                      </a:r>
                    </a:p>
                  </a:txBody>
                  <a:tcPr/>
                </a:tc>
                <a:tc>
                  <a:txBody>
                    <a:bodyPr/>
                    <a:lstStyle/>
                    <a:p>
                      <a:r>
                        <a:rPr lang="en-GB" sz="1200" dirty="0"/>
                        <a:t>Relevant ideas</a:t>
                      </a:r>
                    </a:p>
                  </a:txBody>
                  <a:tcPr/>
                </a:tc>
                <a:tc>
                  <a:txBody>
                    <a:bodyPr/>
                    <a:lstStyle/>
                    <a:p>
                      <a:r>
                        <a:rPr lang="en-US" sz="1200" dirty="0">
                          <a:latin typeface="Comic Jens Free Pro" panose="03050502040202000004" pitchFamily="66" charset="0"/>
                        </a:rPr>
                        <a:t>“Two of the staff drive cars, and these release carbon dioxide.”</a:t>
                      </a:r>
                      <a:endParaRPr lang="en-GB" sz="1200" dirty="0">
                        <a:latin typeface="Comic Jens Free Pro" panose="03050502040202000004" pitchFamily="66" charset="0"/>
                      </a:endParaRPr>
                    </a:p>
                  </a:txBody>
                  <a:tcPr/>
                </a:tc>
                <a:extLst>
                  <a:ext uri="{0D108BD9-81ED-4DB2-BD59-A6C34878D82A}">
                    <a16:rowId xmlns:a16="http://schemas.microsoft.com/office/drawing/2014/main" val="1533414970"/>
                  </a:ext>
                </a:extLst>
              </a:tr>
              <a:tr h="579818">
                <a:tc>
                  <a:txBody>
                    <a:bodyPr/>
                    <a:lstStyle/>
                    <a:p>
                      <a:r>
                        <a:rPr lang="en-GB" sz="1200"/>
                        <a:t>2</a:t>
                      </a:r>
                    </a:p>
                  </a:txBody>
                  <a:tcPr/>
                </a:tc>
                <a:tc>
                  <a:txBody>
                    <a:bodyPr/>
                    <a:lstStyle/>
                    <a:p>
                      <a:r>
                        <a:rPr lang="en-GB" sz="1200"/>
                        <a:t>Partial link</a:t>
                      </a:r>
                    </a:p>
                  </a:txBody>
                  <a:tcPr/>
                </a:tc>
                <a:tc>
                  <a:txBody>
                    <a:bodyPr/>
                    <a:lstStyle/>
                    <a:p>
                      <a:r>
                        <a:rPr lang="en-GB" sz="1200" dirty="0"/>
                        <a:t>Relevant ideas with simple connections</a:t>
                      </a:r>
                    </a:p>
                  </a:txBody>
                  <a:tcPr/>
                </a:tc>
                <a:tc>
                  <a:txBody>
                    <a:bodyPr/>
                    <a:lstStyle/>
                    <a:p>
                      <a:r>
                        <a:rPr lang="en-US" sz="1200" dirty="0">
                          <a:latin typeface="Comic Jens Free Pro" panose="03050502040202000004" pitchFamily="66" charset="0"/>
                        </a:rPr>
                        <a:t>“Two of the staff drive petrol cars to get to the café. </a:t>
                      </a:r>
                      <a:r>
                        <a:rPr lang="en-US" sz="1200" b="0" dirty="0">
                          <a:latin typeface="Comic Jens Free Pro" panose="03050502040202000004" pitchFamily="66" charset="0"/>
                        </a:rPr>
                        <a:t>Inside the engine, petrol is burnt which releases carbon dioxide.”</a:t>
                      </a:r>
                      <a:endParaRPr lang="en-GB" sz="1200" b="0" dirty="0">
                        <a:latin typeface="Comic Jens Free Pro" panose="03050502040202000004" pitchFamily="66" charset="0"/>
                      </a:endParaRPr>
                    </a:p>
                  </a:txBody>
                  <a:tcPr/>
                </a:tc>
                <a:extLst>
                  <a:ext uri="{0D108BD9-81ED-4DB2-BD59-A6C34878D82A}">
                    <a16:rowId xmlns:a16="http://schemas.microsoft.com/office/drawing/2014/main" val="839306344"/>
                  </a:ext>
                </a:extLst>
              </a:tr>
              <a:tr h="945507">
                <a:tc>
                  <a:txBody>
                    <a:bodyPr/>
                    <a:lstStyle/>
                    <a:p>
                      <a:r>
                        <a:rPr lang="en-GB" sz="1200"/>
                        <a:t>3</a:t>
                      </a:r>
                    </a:p>
                  </a:txBody>
                  <a:tcPr/>
                </a:tc>
                <a:tc>
                  <a:txBody>
                    <a:bodyPr/>
                    <a:lstStyle/>
                    <a:p>
                      <a:r>
                        <a:rPr lang="en-GB" sz="1200"/>
                        <a:t>Full link</a:t>
                      </a:r>
                    </a:p>
                  </a:txBody>
                  <a:tcPr/>
                </a:tc>
                <a:tc>
                  <a:txBody>
                    <a:bodyPr/>
                    <a:lstStyle/>
                    <a:p>
                      <a:r>
                        <a:rPr lang="en-GB" sz="1200" dirty="0"/>
                        <a:t>At least two ideas logically connected.</a:t>
                      </a:r>
                    </a:p>
                    <a:p>
                      <a:r>
                        <a:rPr lang="en-GB" sz="1200" dirty="0"/>
                        <a:t>Use of some scientific language.</a:t>
                      </a:r>
                    </a:p>
                  </a:txBody>
                  <a:tcPr/>
                </a:tc>
                <a:tc>
                  <a:txBody>
                    <a:bodyPr/>
                    <a:lstStyle/>
                    <a:p>
                      <a:r>
                        <a:rPr lang="en-US" sz="1200" dirty="0">
                          <a:latin typeface="Comic Jens Free Pro" panose="03050502040202000004" pitchFamily="66" charset="0"/>
                        </a:rPr>
                        <a:t>“Two of the staff drive petrol cars to get to the café. </a:t>
                      </a:r>
                      <a:r>
                        <a:rPr lang="en-US" sz="1200" b="0" dirty="0">
                          <a:latin typeface="Comic Jens Free Pro" panose="03050502040202000004" pitchFamily="66" charset="0"/>
                        </a:rPr>
                        <a:t>Inside the engine, petrol is burnt which is a combustion reaction. Carbon dioxide is one of the products of this reaction. </a:t>
                      </a:r>
                      <a:r>
                        <a:rPr lang="en-US" sz="1200" dirty="0">
                          <a:latin typeface="Comic Jens Free Pro" panose="03050502040202000004" pitchFamily="66" charset="0"/>
                        </a:rPr>
                        <a:t>Other forms of transport the staff use incudes buses and trains, which also release carbon dioxide.</a:t>
                      </a:r>
                      <a:r>
                        <a:rPr lang="en-US" sz="1200" b="0" dirty="0">
                          <a:latin typeface="Comic Jens Free Pro" panose="03050502040202000004" pitchFamily="66" charset="0"/>
                        </a:rPr>
                        <a:t>”</a:t>
                      </a:r>
                      <a:endParaRPr lang="en-GB" sz="1200" b="0" dirty="0">
                        <a:latin typeface="Comic Jens Free Pro" panose="03050502040202000004" pitchFamily="66" charset="0"/>
                      </a:endParaRPr>
                    </a:p>
                  </a:txBody>
                  <a:tcPr/>
                </a:tc>
                <a:extLst>
                  <a:ext uri="{0D108BD9-81ED-4DB2-BD59-A6C34878D82A}">
                    <a16:rowId xmlns:a16="http://schemas.microsoft.com/office/drawing/2014/main" val="2747362995"/>
                  </a:ext>
                </a:extLst>
              </a:tr>
              <a:tr h="1100826">
                <a:tc>
                  <a:txBody>
                    <a:bodyPr/>
                    <a:lstStyle/>
                    <a:p>
                      <a:r>
                        <a:rPr lang="en-GB" sz="1200"/>
                        <a:t>4</a:t>
                      </a:r>
                    </a:p>
                  </a:txBody>
                  <a:tcPr/>
                </a:tc>
                <a:tc>
                  <a:txBody>
                    <a:bodyPr/>
                    <a:lstStyle/>
                    <a:p>
                      <a:r>
                        <a:rPr lang="en-GB" sz="1200"/>
                        <a:t>Extended link</a:t>
                      </a:r>
                    </a:p>
                  </a:txBody>
                  <a:tcPr/>
                </a:tc>
                <a:tc>
                  <a:txBody>
                    <a:bodyPr/>
                    <a:lstStyle/>
                    <a:p>
                      <a:r>
                        <a:rPr lang="en-GB" sz="1200"/>
                        <a:t>Several ideas connected with scientific reasoning. May link to other concepts.</a:t>
                      </a:r>
                    </a:p>
                    <a:p>
                      <a:r>
                        <a:rPr lang="en-GB" sz="1200"/>
                        <a:t>Use of accurate scientific language.</a:t>
                      </a:r>
                    </a:p>
                  </a:txBody>
                  <a:tcPr/>
                </a:tc>
                <a:tc>
                  <a:txBody>
                    <a:bodyPr/>
                    <a:lstStyle/>
                    <a:p>
                      <a:r>
                        <a:rPr lang="en-US" sz="1200" dirty="0">
                          <a:latin typeface="Comic Jens Free Pro" panose="03050502040202000004" pitchFamily="66" charset="0"/>
                        </a:rPr>
                        <a:t>“Two of the staff drive petrol cars to get to the café. Inside the engine, petrol is burnt which is a combustion reaction. Carbon atoms in the petrol molecules are </a:t>
                      </a:r>
                      <a:r>
                        <a:rPr lang="en-US" sz="1200" dirty="0" err="1">
                          <a:latin typeface="Comic Jens Free Pro" panose="03050502040202000004" pitchFamily="66" charset="0"/>
                        </a:rPr>
                        <a:t>oxidised</a:t>
                      </a:r>
                      <a:r>
                        <a:rPr lang="en-US" sz="1200" dirty="0">
                          <a:latin typeface="Comic Jens Free Pro" panose="03050502040202000004" pitchFamily="66" charset="0"/>
                        </a:rPr>
                        <a:t> to produce carbon dioxide. Other forms of transport the staff use incudes buses and trains, which also release carbon dioxide. However, as they are sharing the transport with many others the amount of CO</a:t>
                      </a:r>
                      <a:r>
                        <a:rPr lang="en-US" sz="1200" baseline="-25000" dirty="0">
                          <a:latin typeface="Comic Jens Free Pro" panose="03050502040202000004" pitchFamily="66" charset="0"/>
                        </a:rPr>
                        <a:t>2</a:t>
                      </a:r>
                      <a:r>
                        <a:rPr lang="en-US" sz="1200" dirty="0">
                          <a:latin typeface="Comic Jens Free Pro" panose="03050502040202000004" pitchFamily="66" charset="0"/>
                        </a:rPr>
                        <a:t> emitted per person is lower than if you drive a car alone. One staff member walks. This is the only form of transport that does not release carbon dioxide.”</a:t>
                      </a:r>
                      <a:endParaRPr lang="en-GB" sz="1200" dirty="0">
                        <a:latin typeface="Comic Jens Free Pro" panose="03050502040202000004" pitchFamily="66" charset="0"/>
                      </a:endParaRPr>
                    </a:p>
                  </a:txBody>
                  <a:tcPr/>
                </a:tc>
                <a:extLst>
                  <a:ext uri="{0D108BD9-81ED-4DB2-BD59-A6C34878D82A}">
                    <a16:rowId xmlns:a16="http://schemas.microsoft.com/office/drawing/2014/main" val="3767556667"/>
                  </a:ext>
                </a:extLst>
              </a:tr>
            </a:tbl>
          </a:graphicData>
        </a:graphic>
      </p:graphicFrame>
      <p:pic>
        <p:nvPicPr>
          <p:cNvPr id="5" name="Picture 4">
            <a:extLst>
              <a:ext uri="{FF2B5EF4-FFF2-40B4-BE49-F238E27FC236}">
                <a16:creationId xmlns:a16="http://schemas.microsoft.com/office/drawing/2014/main" id="{968847AC-DA52-4816-862A-E7BDDD5DB1E4}"/>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96650" y="6530745"/>
            <a:ext cx="1324518" cy="174220"/>
          </a:xfrm>
          <a:prstGeom prst="rect">
            <a:avLst/>
          </a:prstGeom>
        </p:spPr>
      </p:pic>
    </p:spTree>
    <p:extLst>
      <p:ext uri="{BB962C8B-B14F-4D97-AF65-F5344CB8AC3E}">
        <p14:creationId xmlns:p14="http://schemas.microsoft.com/office/powerpoint/2010/main" val="490954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727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66B2444-BB73-4F1A-8C2C-0AD373634C5F}"/>
              </a:ext>
            </a:extLst>
          </p:cNvPr>
          <p:cNvGrpSpPr/>
          <p:nvPr/>
        </p:nvGrpSpPr>
        <p:grpSpPr>
          <a:xfrm>
            <a:off x="471638" y="1078030"/>
            <a:ext cx="8354728" cy="4449068"/>
            <a:chOff x="471638" y="1078030"/>
            <a:chExt cx="8354728" cy="4449068"/>
          </a:xfrm>
        </p:grpSpPr>
        <p:grpSp>
          <p:nvGrpSpPr>
            <p:cNvPr id="9" name="Group 8">
              <a:extLst>
                <a:ext uri="{FF2B5EF4-FFF2-40B4-BE49-F238E27FC236}">
                  <a16:creationId xmlns:a16="http://schemas.microsoft.com/office/drawing/2014/main" id="{A7147562-4D1B-4DCD-96E6-7B9DAEABFB51}"/>
                </a:ext>
              </a:extLst>
            </p:cNvPr>
            <p:cNvGrpSpPr/>
            <p:nvPr/>
          </p:nvGrpSpPr>
          <p:grpSpPr>
            <a:xfrm>
              <a:off x="471638" y="1078030"/>
              <a:ext cx="8354728" cy="3773103"/>
              <a:chOff x="539750" y="4299056"/>
              <a:chExt cx="5697421" cy="2519134"/>
            </a:xfrm>
          </p:grpSpPr>
          <p:pic>
            <p:nvPicPr>
              <p:cNvPr id="2" name="Picture 1">
                <a:extLst>
                  <a:ext uri="{FF2B5EF4-FFF2-40B4-BE49-F238E27FC236}">
                    <a16:creationId xmlns:a16="http://schemas.microsoft.com/office/drawing/2014/main" id="{A36FEC34-A4A2-4205-A3FB-F9319D8EE357}"/>
                  </a:ext>
                </a:extLst>
              </p:cNvPr>
              <p:cNvPicPr>
                <a:picLocks noChangeAspect="1"/>
              </p:cNvPicPr>
              <p:nvPr/>
            </p:nvPicPr>
            <p:blipFill>
              <a:blip r:embed="rId2"/>
              <a:stretch>
                <a:fillRect/>
              </a:stretch>
            </p:blipFill>
            <p:spPr>
              <a:xfrm>
                <a:off x="539750" y="4299056"/>
                <a:ext cx="5697421" cy="2519134"/>
              </a:xfrm>
              <a:prstGeom prst="rect">
                <a:avLst/>
              </a:prstGeom>
            </p:spPr>
          </p:pic>
          <p:sp>
            <p:nvSpPr>
              <p:cNvPr id="3" name="Rectangle 2">
                <a:extLst>
                  <a:ext uri="{FF2B5EF4-FFF2-40B4-BE49-F238E27FC236}">
                    <a16:creationId xmlns:a16="http://schemas.microsoft.com/office/drawing/2014/main" id="{DCC19FF3-6699-4E75-B5EA-8C93FA598B51}"/>
                  </a:ext>
                </a:extLst>
              </p:cNvPr>
              <p:cNvSpPr/>
              <p:nvPr/>
            </p:nvSpPr>
            <p:spPr>
              <a:xfrm>
                <a:off x="627124" y="4798737"/>
                <a:ext cx="1375425" cy="523220"/>
              </a:xfrm>
              <a:prstGeom prst="rect">
                <a:avLst/>
              </a:prstGeom>
              <a:solidFill>
                <a:srgbClr val="4472C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5784C6A-21DE-4DA0-B26B-5F074B26FC2E}"/>
                  </a:ext>
                </a:extLst>
              </p:cNvPr>
              <p:cNvSpPr/>
              <p:nvPr/>
            </p:nvSpPr>
            <p:spPr>
              <a:xfrm>
                <a:off x="4726828" y="4987023"/>
                <a:ext cx="1375424" cy="360886"/>
              </a:xfrm>
              <a:prstGeom prst="rect">
                <a:avLst/>
              </a:prstGeom>
              <a:solidFill>
                <a:srgbClr val="4472C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400DD80-9397-4757-92FB-F312C69DE677}"/>
                  </a:ext>
                </a:extLst>
              </p:cNvPr>
              <p:cNvSpPr/>
              <p:nvPr/>
            </p:nvSpPr>
            <p:spPr>
              <a:xfrm>
                <a:off x="2469336" y="4721230"/>
                <a:ext cx="1375424" cy="701420"/>
              </a:xfrm>
              <a:prstGeom prst="rect">
                <a:avLst/>
              </a:prstGeom>
              <a:solidFill>
                <a:schemeClr val="accent2">
                  <a:lumMod val="60000"/>
                  <a:lumOff val="40000"/>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4900772-9C0C-4873-906F-CE7AEA870E6F}"/>
                  </a:ext>
                </a:extLst>
              </p:cNvPr>
              <p:cNvSpPr/>
              <p:nvPr/>
            </p:nvSpPr>
            <p:spPr>
              <a:xfrm>
                <a:off x="4726828" y="5917607"/>
                <a:ext cx="1375423" cy="650450"/>
              </a:xfrm>
              <a:prstGeom prst="rect">
                <a:avLst/>
              </a:prstGeom>
              <a:solidFill>
                <a:schemeClr val="accent2">
                  <a:lumMod val="60000"/>
                  <a:lumOff val="40000"/>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70E3E4E-5F36-4B51-8013-A3ED303B085F}"/>
                  </a:ext>
                </a:extLst>
              </p:cNvPr>
              <p:cNvSpPr/>
              <p:nvPr/>
            </p:nvSpPr>
            <p:spPr>
              <a:xfrm>
                <a:off x="4726828" y="4347741"/>
                <a:ext cx="1375423" cy="509723"/>
              </a:xfrm>
              <a:prstGeom prst="rect">
                <a:avLst/>
              </a:prstGeom>
              <a:solidFill>
                <a:srgbClr val="7030A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3D99C06-581B-49FC-B520-121DBD423163}"/>
                  </a:ext>
                </a:extLst>
              </p:cNvPr>
              <p:cNvSpPr/>
              <p:nvPr/>
            </p:nvSpPr>
            <p:spPr>
              <a:xfrm>
                <a:off x="2067344" y="6487781"/>
                <a:ext cx="2042643" cy="234335"/>
              </a:xfrm>
              <a:prstGeom prst="rect">
                <a:avLst/>
              </a:prstGeom>
              <a:solidFill>
                <a:srgbClr val="7030A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a:extLst>
                <a:ext uri="{FF2B5EF4-FFF2-40B4-BE49-F238E27FC236}">
                  <a16:creationId xmlns:a16="http://schemas.microsoft.com/office/drawing/2014/main" id="{750897B7-8297-45C5-847F-BD0B69C07F7F}"/>
                </a:ext>
              </a:extLst>
            </p:cNvPr>
            <p:cNvSpPr/>
            <p:nvPr/>
          </p:nvSpPr>
          <p:spPr>
            <a:xfrm>
              <a:off x="3468701" y="5082528"/>
              <a:ext cx="547905" cy="385010"/>
            </a:xfrm>
            <a:prstGeom prst="rect">
              <a:avLst/>
            </a:prstGeom>
            <a:solidFill>
              <a:srgbClr val="4472C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47905F-01B1-4430-B052-D1B600DEEFFA}"/>
                </a:ext>
              </a:extLst>
            </p:cNvPr>
            <p:cNvSpPr/>
            <p:nvPr/>
          </p:nvSpPr>
          <p:spPr>
            <a:xfrm>
              <a:off x="6177590" y="5082528"/>
              <a:ext cx="547905" cy="385010"/>
            </a:xfrm>
            <a:prstGeom prst="rect">
              <a:avLst/>
            </a:prstGeom>
            <a:solidFill>
              <a:srgbClr val="7030A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C66D437-19C1-49DA-8D2E-3DA04E2364A1}"/>
                </a:ext>
              </a:extLst>
            </p:cNvPr>
            <p:cNvSpPr/>
            <p:nvPr/>
          </p:nvSpPr>
          <p:spPr>
            <a:xfrm>
              <a:off x="599764" y="5069147"/>
              <a:ext cx="547905" cy="385010"/>
            </a:xfrm>
            <a:prstGeom prst="rect">
              <a:avLst/>
            </a:prstGeom>
            <a:solidFill>
              <a:schemeClr val="accent2">
                <a:lumMod val="60000"/>
                <a:lumOff val="40000"/>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E5994B2-7B0C-4E09-BA19-2E4A1A1023CD}"/>
                </a:ext>
              </a:extLst>
            </p:cNvPr>
            <p:cNvSpPr txBox="1"/>
            <p:nvPr/>
          </p:nvSpPr>
          <p:spPr>
            <a:xfrm>
              <a:off x="4144230" y="5055849"/>
              <a:ext cx="1769475" cy="461665"/>
            </a:xfrm>
            <a:prstGeom prst="rect">
              <a:avLst/>
            </a:prstGeom>
            <a:noFill/>
          </p:spPr>
          <p:txBody>
            <a:bodyPr wrap="square" rtlCol="0">
              <a:spAutoFit/>
            </a:bodyPr>
            <a:lstStyle/>
            <a:p>
              <a:r>
                <a:rPr lang="en-GB" sz="2400" dirty="0">
                  <a:latin typeface="Century Gothic" panose="020B0502020202020204" pitchFamily="34" charset="0"/>
                </a:rPr>
                <a:t>Electricity</a:t>
              </a:r>
            </a:p>
          </p:txBody>
        </p:sp>
        <p:sp>
          <p:nvSpPr>
            <p:cNvPr id="14" name="TextBox 13">
              <a:extLst>
                <a:ext uri="{FF2B5EF4-FFF2-40B4-BE49-F238E27FC236}">
                  <a16:creationId xmlns:a16="http://schemas.microsoft.com/office/drawing/2014/main" id="{BE6A0052-F745-47E0-A2EF-AAEBECF6E9EF}"/>
                </a:ext>
              </a:extLst>
            </p:cNvPr>
            <p:cNvSpPr txBox="1"/>
            <p:nvPr/>
          </p:nvSpPr>
          <p:spPr>
            <a:xfrm>
              <a:off x="1221757" y="5065433"/>
              <a:ext cx="1497327" cy="461665"/>
            </a:xfrm>
            <a:prstGeom prst="rect">
              <a:avLst/>
            </a:prstGeom>
            <a:noFill/>
          </p:spPr>
          <p:txBody>
            <a:bodyPr wrap="square" rtlCol="0">
              <a:spAutoFit/>
            </a:bodyPr>
            <a:lstStyle/>
            <a:p>
              <a:r>
                <a:rPr lang="en-GB" sz="2400" dirty="0">
                  <a:latin typeface="Century Gothic" panose="020B0502020202020204" pitchFamily="34" charset="0"/>
                </a:rPr>
                <a:t>Vehicles</a:t>
              </a:r>
            </a:p>
          </p:txBody>
        </p:sp>
        <p:sp>
          <p:nvSpPr>
            <p:cNvPr id="15" name="TextBox 14">
              <a:extLst>
                <a:ext uri="{FF2B5EF4-FFF2-40B4-BE49-F238E27FC236}">
                  <a16:creationId xmlns:a16="http://schemas.microsoft.com/office/drawing/2014/main" id="{E7FF842E-93F0-41D0-9F41-C4998935E39E}"/>
                </a:ext>
              </a:extLst>
            </p:cNvPr>
            <p:cNvSpPr txBox="1"/>
            <p:nvPr/>
          </p:nvSpPr>
          <p:spPr>
            <a:xfrm>
              <a:off x="6871390" y="5065433"/>
              <a:ext cx="1497327" cy="461665"/>
            </a:xfrm>
            <a:prstGeom prst="rect">
              <a:avLst/>
            </a:prstGeom>
            <a:noFill/>
          </p:spPr>
          <p:txBody>
            <a:bodyPr wrap="square" rtlCol="0">
              <a:spAutoFit/>
            </a:bodyPr>
            <a:lstStyle/>
            <a:p>
              <a:r>
                <a:rPr lang="en-GB" sz="2400" dirty="0">
                  <a:latin typeface="Century Gothic" panose="020B0502020202020204" pitchFamily="34" charset="0"/>
                </a:rPr>
                <a:t>Waste</a:t>
              </a:r>
            </a:p>
          </p:txBody>
        </p:sp>
      </p:grpSp>
    </p:spTree>
    <p:extLst>
      <p:ext uri="{BB962C8B-B14F-4D97-AF65-F5344CB8AC3E}">
        <p14:creationId xmlns:p14="http://schemas.microsoft.com/office/powerpoint/2010/main" val="635705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3D3EDF8-2F1D-4541-BCBF-586123A3088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33231" y="183248"/>
            <a:ext cx="6105516" cy="3052758"/>
          </a:xfrm>
          <a:prstGeom prst="rect">
            <a:avLst/>
          </a:prstGeom>
        </p:spPr>
      </p:pic>
      <p:sp>
        <p:nvSpPr>
          <p:cNvPr id="11" name="TextBox 10">
            <a:extLst>
              <a:ext uri="{FF2B5EF4-FFF2-40B4-BE49-F238E27FC236}">
                <a16:creationId xmlns:a16="http://schemas.microsoft.com/office/drawing/2014/main" id="{36A703F0-B376-48AE-885F-E20282270D82}"/>
              </a:ext>
            </a:extLst>
          </p:cNvPr>
          <p:cNvSpPr txBox="1"/>
          <p:nvPr/>
        </p:nvSpPr>
        <p:spPr>
          <a:xfrm>
            <a:off x="2906214" y="3815979"/>
            <a:ext cx="6105516" cy="1384995"/>
          </a:xfrm>
          <a:prstGeom prst="rect">
            <a:avLst/>
          </a:prstGeom>
          <a:noFill/>
        </p:spPr>
        <p:txBody>
          <a:bodyPr wrap="square">
            <a:spAutoFit/>
          </a:bodyPr>
          <a:lstStyle/>
          <a:p>
            <a:r>
              <a:rPr lang="en-GB" sz="2800" dirty="0">
                <a:latin typeface="Century Gothic" panose="020B0502020202020204" pitchFamily="34" charset="0"/>
              </a:rPr>
              <a:t>First, learn how to work out where </a:t>
            </a:r>
            <a:r>
              <a:rPr lang="en-US" sz="2800" dirty="0">
                <a:latin typeface="Century Gothic" panose="020B0502020202020204" pitchFamily="34" charset="0"/>
              </a:rPr>
              <a:t>CO</a:t>
            </a:r>
            <a:r>
              <a:rPr lang="en-US" sz="2800" baseline="-25000" dirty="0">
                <a:latin typeface="Century Gothic" panose="020B0502020202020204" pitchFamily="34" charset="0"/>
              </a:rPr>
              <a:t>2</a:t>
            </a:r>
            <a:r>
              <a:rPr lang="en-US" sz="2800" dirty="0">
                <a:latin typeface="Century Gothic" panose="020B0502020202020204" pitchFamily="34" charset="0"/>
              </a:rPr>
              <a:t> emissions come from</a:t>
            </a:r>
            <a:r>
              <a:rPr lang="en-GB" sz="2800" dirty="0">
                <a:latin typeface="Century Gothic" panose="020B0502020202020204" pitchFamily="34" charset="0"/>
              </a:rPr>
              <a:t>, with a simple example. </a:t>
            </a:r>
          </a:p>
        </p:txBody>
      </p:sp>
      <p:pic>
        <p:nvPicPr>
          <p:cNvPr id="13" name="Picture 12" descr="A picture containing instrument, violin, sheep&#10;&#10;Description automatically generated">
            <a:extLst>
              <a:ext uri="{FF2B5EF4-FFF2-40B4-BE49-F238E27FC236}">
                <a16:creationId xmlns:a16="http://schemas.microsoft.com/office/drawing/2014/main" id="{FDA09673-2580-4DDB-8A0A-36502D12150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1237" y="2602577"/>
            <a:ext cx="624977" cy="514094"/>
          </a:xfrm>
          <a:prstGeom prst="rect">
            <a:avLst/>
          </a:prstGeom>
        </p:spPr>
      </p:pic>
      <p:pic>
        <p:nvPicPr>
          <p:cNvPr id="14" name="Picture 13">
            <a:extLst>
              <a:ext uri="{FF2B5EF4-FFF2-40B4-BE49-F238E27FC236}">
                <a16:creationId xmlns:a16="http://schemas.microsoft.com/office/drawing/2014/main" id="{C2F833B7-6FE8-4829-A055-D9C0325EB03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1784" y="288074"/>
            <a:ext cx="542925" cy="409575"/>
          </a:xfrm>
          <a:prstGeom prst="rect">
            <a:avLst/>
          </a:prstGeom>
        </p:spPr>
      </p:pic>
      <p:sp>
        <p:nvSpPr>
          <p:cNvPr id="7" name="TextBox 6">
            <a:extLst>
              <a:ext uri="{FF2B5EF4-FFF2-40B4-BE49-F238E27FC236}">
                <a16:creationId xmlns:a16="http://schemas.microsoft.com/office/drawing/2014/main" id="{8FA87132-F503-4029-BB26-273BFAC556B8}"/>
              </a:ext>
            </a:extLst>
          </p:cNvPr>
          <p:cNvSpPr txBox="1"/>
          <p:nvPr/>
        </p:nvSpPr>
        <p:spPr>
          <a:xfrm>
            <a:off x="698570" y="425100"/>
            <a:ext cx="2612519" cy="2554545"/>
          </a:xfrm>
          <a:prstGeom prst="rect">
            <a:avLst/>
          </a:prstGeom>
          <a:noFill/>
        </p:spPr>
        <p:txBody>
          <a:bodyPr wrap="square" rtlCol="0">
            <a:spAutoFit/>
          </a:bodyPr>
          <a:lstStyle/>
          <a:p>
            <a:r>
              <a:rPr lang="en-GB" sz="3200" dirty="0">
                <a:latin typeface="Tahoma" panose="020B0604030504040204" pitchFamily="34" charset="0"/>
                <a:ea typeface="Tahoma" panose="020B0604030504040204" pitchFamily="34" charset="0"/>
                <a:cs typeface="Tahoma" panose="020B0604030504040204" pitchFamily="34" charset="0"/>
              </a:rPr>
              <a:t>Please help my café to become carbon neutral.</a:t>
            </a:r>
          </a:p>
        </p:txBody>
      </p:sp>
      <p:pic>
        <p:nvPicPr>
          <p:cNvPr id="15" name="Picture 14">
            <a:extLst>
              <a:ext uri="{FF2B5EF4-FFF2-40B4-BE49-F238E27FC236}">
                <a16:creationId xmlns:a16="http://schemas.microsoft.com/office/drawing/2014/main" id="{D2A6FE2B-F1AC-42BF-91B4-6D6AC066E1D7}"/>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96650" y="6530745"/>
            <a:ext cx="1324518" cy="174220"/>
          </a:xfrm>
          <a:prstGeom prst="rect">
            <a:avLst/>
          </a:prstGeom>
        </p:spPr>
      </p:pic>
      <p:sp>
        <p:nvSpPr>
          <p:cNvPr id="2" name="Freeform: Shape 1">
            <a:extLst>
              <a:ext uri="{FF2B5EF4-FFF2-40B4-BE49-F238E27FC236}">
                <a16:creationId xmlns:a16="http://schemas.microsoft.com/office/drawing/2014/main" id="{0F81557E-84AC-4E96-84C0-C9590C86F824}"/>
              </a:ext>
            </a:extLst>
          </p:cNvPr>
          <p:cNvSpPr/>
          <p:nvPr/>
        </p:nvSpPr>
        <p:spPr>
          <a:xfrm>
            <a:off x="5432993" y="1472946"/>
            <a:ext cx="1901903" cy="982814"/>
          </a:xfrm>
          <a:custGeom>
            <a:avLst/>
            <a:gdLst>
              <a:gd name="connsiteX0" fmla="*/ 457855 w 1901903"/>
              <a:gd name="connsiteY0" fmla="*/ 39057 h 982814"/>
              <a:gd name="connsiteX1" fmla="*/ 197973 w 1901903"/>
              <a:gd name="connsiteY1" fmla="*/ 154560 h 982814"/>
              <a:gd name="connsiteX2" fmla="*/ 53594 w 1901903"/>
              <a:gd name="connsiteY2" fmla="*/ 472194 h 982814"/>
              <a:gd name="connsiteX3" fmla="*/ 5468 w 1901903"/>
              <a:gd name="connsiteY3" fmla="*/ 606947 h 982814"/>
              <a:gd name="connsiteX4" fmla="*/ 169097 w 1901903"/>
              <a:gd name="connsiteY4" fmla="*/ 809078 h 982814"/>
              <a:gd name="connsiteX5" fmla="*/ 1102748 w 1901903"/>
              <a:gd name="connsiteY5" fmla="*/ 943832 h 982814"/>
              <a:gd name="connsiteX6" fmla="*/ 1564761 w 1901903"/>
              <a:gd name="connsiteY6" fmla="*/ 982333 h 982814"/>
              <a:gd name="connsiteX7" fmla="*/ 1757266 w 1901903"/>
              <a:gd name="connsiteY7" fmla="*/ 924581 h 982814"/>
              <a:gd name="connsiteX8" fmla="*/ 1853518 w 1901903"/>
              <a:gd name="connsiteY8" fmla="*/ 799453 h 982814"/>
              <a:gd name="connsiteX9" fmla="*/ 1901645 w 1901903"/>
              <a:gd name="connsiteY9" fmla="*/ 558821 h 982814"/>
              <a:gd name="connsiteX10" fmla="*/ 1834268 w 1901903"/>
              <a:gd name="connsiteY10" fmla="*/ 356691 h 982814"/>
              <a:gd name="connsiteX11" fmla="*/ 1776516 w 1901903"/>
              <a:gd name="connsiteY11" fmla="*/ 173811 h 982814"/>
              <a:gd name="connsiteX12" fmla="*/ 1507009 w 1901903"/>
              <a:gd name="connsiteY12" fmla="*/ 67933 h 982814"/>
              <a:gd name="connsiteX13" fmla="*/ 1256752 w 1901903"/>
              <a:gd name="connsiteY13" fmla="*/ 19806 h 982814"/>
              <a:gd name="connsiteX14" fmla="*/ 602234 w 1901903"/>
              <a:gd name="connsiteY14" fmla="*/ 556 h 982814"/>
              <a:gd name="connsiteX15" fmla="*/ 457855 w 1901903"/>
              <a:gd name="connsiteY15" fmla="*/ 39057 h 98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1903" h="982814">
                <a:moveTo>
                  <a:pt x="457855" y="39057"/>
                </a:moveTo>
                <a:cubicBezTo>
                  <a:pt x="390478" y="64724"/>
                  <a:pt x="265350" y="82371"/>
                  <a:pt x="197973" y="154560"/>
                </a:cubicBezTo>
                <a:cubicBezTo>
                  <a:pt x="130596" y="226749"/>
                  <a:pt x="85678" y="396796"/>
                  <a:pt x="53594" y="472194"/>
                </a:cubicBezTo>
                <a:cubicBezTo>
                  <a:pt x="21510" y="547592"/>
                  <a:pt x="-13783" y="550800"/>
                  <a:pt x="5468" y="606947"/>
                </a:cubicBezTo>
                <a:cubicBezTo>
                  <a:pt x="24718" y="663094"/>
                  <a:pt x="-13783" y="752931"/>
                  <a:pt x="169097" y="809078"/>
                </a:cubicBezTo>
                <a:cubicBezTo>
                  <a:pt x="351977" y="865225"/>
                  <a:pt x="870137" y="914956"/>
                  <a:pt x="1102748" y="943832"/>
                </a:cubicBezTo>
                <a:cubicBezTo>
                  <a:pt x="1335359" y="972708"/>
                  <a:pt x="1455675" y="985541"/>
                  <a:pt x="1564761" y="982333"/>
                </a:cubicBezTo>
                <a:cubicBezTo>
                  <a:pt x="1673847" y="979125"/>
                  <a:pt x="1709140" y="955061"/>
                  <a:pt x="1757266" y="924581"/>
                </a:cubicBezTo>
                <a:cubicBezTo>
                  <a:pt x="1805392" y="894101"/>
                  <a:pt x="1829455" y="860413"/>
                  <a:pt x="1853518" y="799453"/>
                </a:cubicBezTo>
                <a:cubicBezTo>
                  <a:pt x="1877581" y="738493"/>
                  <a:pt x="1904853" y="632615"/>
                  <a:pt x="1901645" y="558821"/>
                </a:cubicBezTo>
                <a:cubicBezTo>
                  <a:pt x="1898437" y="485027"/>
                  <a:pt x="1855123" y="420859"/>
                  <a:pt x="1834268" y="356691"/>
                </a:cubicBezTo>
                <a:cubicBezTo>
                  <a:pt x="1813413" y="292523"/>
                  <a:pt x="1831059" y="221937"/>
                  <a:pt x="1776516" y="173811"/>
                </a:cubicBezTo>
                <a:cubicBezTo>
                  <a:pt x="1721973" y="125685"/>
                  <a:pt x="1593636" y="93600"/>
                  <a:pt x="1507009" y="67933"/>
                </a:cubicBezTo>
                <a:cubicBezTo>
                  <a:pt x="1420382" y="42266"/>
                  <a:pt x="1407548" y="31036"/>
                  <a:pt x="1256752" y="19806"/>
                </a:cubicBezTo>
                <a:cubicBezTo>
                  <a:pt x="1105956" y="8576"/>
                  <a:pt x="736988" y="-2652"/>
                  <a:pt x="602234" y="556"/>
                </a:cubicBezTo>
                <a:cubicBezTo>
                  <a:pt x="467480" y="3764"/>
                  <a:pt x="525232" y="13390"/>
                  <a:pt x="457855" y="3905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dress&#10;&#10;Description automatically generated">
            <a:extLst>
              <a:ext uri="{FF2B5EF4-FFF2-40B4-BE49-F238E27FC236}">
                <a16:creationId xmlns:a16="http://schemas.microsoft.com/office/drawing/2014/main" id="{8AC00907-2825-48A9-9DDE-C1E54F87E71C}"/>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81875" y="119643"/>
            <a:ext cx="5129855" cy="3419903"/>
          </a:xfrm>
          <a:prstGeom prst="rect">
            <a:avLst/>
          </a:prstGeom>
        </p:spPr>
      </p:pic>
      <p:pic>
        <p:nvPicPr>
          <p:cNvPr id="12" name="Picture 11">
            <a:extLst>
              <a:ext uri="{FF2B5EF4-FFF2-40B4-BE49-F238E27FC236}">
                <a16:creationId xmlns:a16="http://schemas.microsoft.com/office/drawing/2014/main" id="{DCE21BB3-E791-0E4C-ACA8-4145DF45969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81132" y="3759124"/>
            <a:ext cx="2080052" cy="933762"/>
          </a:xfrm>
          <a:prstGeom prst="rect">
            <a:avLst/>
          </a:prstGeom>
        </p:spPr>
      </p:pic>
      <p:sp>
        <p:nvSpPr>
          <p:cNvPr id="16" name="TextBox 15">
            <a:extLst>
              <a:ext uri="{FF2B5EF4-FFF2-40B4-BE49-F238E27FC236}">
                <a16:creationId xmlns:a16="http://schemas.microsoft.com/office/drawing/2014/main" id="{720D7D7C-85BA-9845-B548-7F255D20363B}"/>
              </a:ext>
            </a:extLst>
          </p:cNvPr>
          <p:cNvSpPr txBox="1"/>
          <p:nvPr/>
        </p:nvSpPr>
        <p:spPr>
          <a:xfrm>
            <a:off x="2906214" y="5498404"/>
            <a:ext cx="6290693" cy="954107"/>
          </a:xfrm>
          <a:prstGeom prst="rect">
            <a:avLst/>
          </a:prstGeom>
          <a:noFill/>
        </p:spPr>
        <p:txBody>
          <a:bodyPr wrap="square">
            <a:spAutoFit/>
          </a:bodyPr>
          <a:lstStyle/>
          <a:p>
            <a:r>
              <a:rPr lang="en-GB" sz="2800" dirty="0">
                <a:latin typeface="Century Gothic" panose="020B0502020202020204" pitchFamily="34" charset="0"/>
              </a:rPr>
              <a:t>Then, move on to working out all the </a:t>
            </a:r>
            <a:r>
              <a:rPr lang="en-US" sz="2800" dirty="0">
                <a:latin typeface="Century Gothic" panose="020B0502020202020204" pitchFamily="34" charset="0"/>
              </a:rPr>
              <a:t>CO</a:t>
            </a:r>
            <a:r>
              <a:rPr lang="en-US" sz="2800" baseline="-25000" dirty="0">
                <a:latin typeface="Century Gothic" panose="020B0502020202020204" pitchFamily="34" charset="0"/>
              </a:rPr>
              <a:t>2</a:t>
            </a:r>
            <a:r>
              <a:rPr lang="en-US" sz="2800" dirty="0">
                <a:latin typeface="Century Gothic" panose="020B0502020202020204" pitchFamily="34" charset="0"/>
              </a:rPr>
              <a:t> emissions</a:t>
            </a:r>
            <a:r>
              <a:rPr lang="en-GB" sz="2800" dirty="0">
                <a:latin typeface="Century Gothic" panose="020B0502020202020204" pitchFamily="34" charset="0"/>
              </a:rPr>
              <a:t> of the café. </a:t>
            </a:r>
          </a:p>
        </p:txBody>
      </p:sp>
      <p:pic>
        <p:nvPicPr>
          <p:cNvPr id="17" name="Picture 16">
            <a:extLst>
              <a:ext uri="{FF2B5EF4-FFF2-40B4-BE49-F238E27FC236}">
                <a16:creationId xmlns:a16="http://schemas.microsoft.com/office/drawing/2014/main" id="{4751DDED-B048-7448-AD64-4741028227A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52073" y="5528831"/>
            <a:ext cx="2324171" cy="962797"/>
          </a:xfrm>
          <a:prstGeom prst="rect">
            <a:avLst/>
          </a:prstGeom>
        </p:spPr>
      </p:pic>
    </p:spTree>
    <p:extLst>
      <p:ext uri="{BB962C8B-B14F-4D97-AF65-F5344CB8AC3E}">
        <p14:creationId xmlns:p14="http://schemas.microsoft.com/office/powerpoint/2010/main" val="2545752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5222" y="2370294"/>
            <a:ext cx="6575324" cy="2369880"/>
          </a:xfrm>
          <a:prstGeom prst="rect">
            <a:avLst/>
          </a:prstGeom>
        </p:spPr>
        <p:txBody>
          <a:bodyPr wrap="square" anchor="t">
            <a:spAutoFit/>
          </a:bodyPr>
          <a:lstStyle/>
          <a:p>
            <a:pPr fontAlgn="base">
              <a:spcBef>
                <a:spcPts val="2400"/>
              </a:spcBef>
            </a:pPr>
            <a:r>
              <a:rPr lang="en-GB" sz="3200" dirty="0">
                <a:latin typeface="Century Gothic"/>
              </a:rPr>
              <a:t>Apply your knowledge of Earth’s atmosphere</a:t>
            </a:r>
          </a:p>
          <a:p>
            <a:pPr fontAlgn="base">
              <a:spcBef>
                <a:spcPts val="2400"/>
              </a:spcBef>
            </a:pPr>
            <a:r>
              <a:rPr lang="en-GB" sz="3200" dirty="0">
                <a:latin typeface="Century Gothic"/>
              </a:rPr>
              <a:t>Use the Detect-Recall-Solve process for solving problems</a:t>
            </a:r>
          </a:p>
        </p:txBody>
      </p:sp>
      <p:sp>
        <p:nvSpPr>
          <p:cNvPr id="2" name="Rectangle 1">
            <a:extLst>
              <a:ext uri="{FF2B5EF4-FFF2-40B4-BE49-F238E27FC236}">
                <a16:creationId xmlns:a16="http://schemas.microsoft.com/office/drawing/2014/main" id="{92B4D058-3EF4-954D-870C-BC2657DAA179}"/>
              </a:ext>
            </a:extLst>
          </p:cNvPr>
          <p:cNvSpPr/>
          <p:nvPr/>
        </p:nvSpPr>
        <p:spPr>
          <a:xfrm>
            <a:off x="633371" y="1358870"/>
            <a:ext cx="5155579" cy="646331"/>
          </a:xfrm>
          <a:prstGeom prst="rect">
            <a:avLst/>
          </a:prstGeom>
        </p:spPr>
        <p:txBody>
          <a:bodyPr wrap="none">
            <a:spAutoFit/>
          </a:bodyPr>
          <a:lstStyle/>
          <a:p>
            <a:pPr lvl="0" fontAlgn="base"/>
            <a:r>
              <a:rPr lang="en-GB" sz="3600" b="1">
                <a:solidFill>
                  <a:prstClr val="black"/>
                </a:solidFill>
                <a:latin typeface="Century Gothic" pitchFamily="34" charset="0"/>
              </a:rPr>
              <a:t>In this lesson, you will:</a:t>
            </a:r>
          </a:p>
        </p:txBody>
      </p:sp>
      <p:grpSp>
        <p:nvGrpSpPr>
          <p:cNvPr id="9" name="Group 8">
            <a:extLst>
              <a:ext uri="{FF2B5EF4-FFF2-40B4-BE49-F238E27FC236}">
                <a16:creationId xmlns:a16="http://schemas.microsoft.com/office/drawing/2014/main" id="{FCB9B1D4-6138-42E0-94AC-9C5639122304}"/>
              </a:ext>
            </a:extLst>
          </p:cNvPr>
          <p:cNvGrpSpPr>
            <a:grpSpLocks noChangeAspect="1"/>
          </p:cNvGrpSpPr>
          <p:nvPr/>
        </p:nvGrpSpPr>
        <p:grpSpPr>
          <a:xfrm>
            <a:off x="810309" y="2350665"/>
            <a:ext cx="1037843" cy="1037843"/>
            <a:chOff x="2051992" y="2912700"/>
            <a:chExt cx="1080000" cy="1080000"/>
          </a:xfrm>
        </p:grpSpPr>
        <p:pic>
          <p:nvPicPr>
            <p:cNvPr id="10" name="Picture 9" descr="A close up of a logo&#10;&#10;Description automatically generated">
              <a:extLst>
                <a:ext uri="{FF2B5EF4-FFF2-40B4-BE49-F238E27FC236}">
                  <a16:creationId xmlns:a16="http://schemas.microsoft.com/office/drawing/2014/main" id="{7A60A398-DF85-483B-B885-7E7261A06B5B}"/>
                </a:ext>
              </a:extLst>
            </p:cNvPr>
            <p:cNvPicPr>
              <a:picLocks noChangeAspect="1"/>
            </p:cNvPicPr>
            <p:nvPr/>
          </p:nvPicPr>
          <p:blipFill rotWithShape="1">
            <a:blip r:embed="rId4" cstate="screen">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2080959" y="3023978"/>
              <a:ext cx="1047510" cy="871638"/>
            </a:xfrm>
            <a:prstGeom prst="rect">
              <a:avLst/>
            </a:prstGeom>
          </p:spPr>
        </p:pic>
        <p:grpSp>
          <p:nvGrpSpPr>
            <p:cNvPr id="11" name="Group 10">
              <a:extLst>
                <a:ext uri="{FF2B5EF4-FFF2-40B4-BE49-F238E27FC236}">
                  <a16:creationId xmlns:a16="http://schemas.microsoft.com/office/drawing/2014/main" id="{17168637-4E7C-40E0-B533-3AE449A0F593}"/>
                </a:ext>
              </a:extLst>
            </p:cNvPr>
            <p:cNvGrpSpPr/>
            <p:nvPr/>
          </p:nvGrpSpPr>
          <p:grpSpPr>
            <a:xfrm>
              <a:off x="2051992" y="2912700"/>
              <a:ext cx="1080000" cy="1080000"/>
              <a:chOff x="793946" y="2704532"/>
              <a:chExt cx="612000" cy="612000"/>
            </a:xfrm>
          </p:grpSpPr>
          <p:sp>
            <p:nvSpPr>
              <p:cNvPr id="12" name="Oval 11">
                <a:extLst>
                  <a:ext uri="{FF2B5EF4-FFF2-40B4-BE49-F238E27FC236}">
                    <a16:creationId xmlns:a16="http://schemas.microsoft.com/office/drawing/2014/main" id="{0104CF16-DD92-4AE2-AFB0-DF09D19BACB0}"/>
                  </a:ext>
                </a:extLst>
              </p:cNvPr>
              <p:cNvSpPr/>
              <p:nvPr/>
            </p:nvSpPr>
            <p:spPr>
              <a:xfrm>
                <a:off x="829946" y="2739203"/>
                <a:ext cx="540000" cy="540000"/>
              </a:xfrm>
              <a:prstGeom prst="ellipse">
                <a:avLst/>
              </a:prstGeom>
              <a:noFill/>
              <a:ln w="38100">
                <a:solidFill>
                  <a:srgbClr val="4A85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23DC3762-E162-44C4-BDA4-AAA7B807D642}"/>
                  </a:ext>
                </a:extLst>
              </p:cNvPr>
              <p:cNvSpPr/>
              <p:nvPr/>
            </p:nvSpPr>
            <p:spPr>
              <a:xfrm>
                <a:off x="793946" y="2704532"/>
                <a:ext cx="612000" cy="612000"/>
              </a:xfrm>
              <a:prstGeom prst="ellipse">
                <a:avLst/>
              </a:prstGeom>
              <a:noFill/>
              <a:ln w="38100">
                <a:solidFill>
                  <a:srgbClr val="4A85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5" name="Graphic 4" descr="Pen with solid fill">
            <a:extLst>
              <a:ext uri="{FF2B5EF4-FFF2-40B4-BE49-F238E27FC236}">
                <a16:creationId xmlns:a16="http://schemas.microsoft.com/office/drawing/2014/main" id="{D46DC754-3D43-4977-953A-7F6C0849499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39261" y="3825774"/>
            <a:ext cx="630723" cy="630723"/>
          </a:xfrm>
          <a:prstGeom prst="rect">
            <a:avLst/>
          </a:prstGeom>
        </p:spPr>
      </p:pic>
      <p:sp>
        <p:nvSpPr>
          <p:cNvPr id="14" name="Oval 13">
            <a:extLst>
              <a:ext uri="{FF2B5EF4-FFF2-40B4-BE49-F238E27FC236}">
                <a16:creationId xmlns:a16="http://schemas.microsoft.com/office/drawing/2014/main" id="{8173D8E3-0CC2-47FF-8EE9-57930D1B5699}"/>
              </a:ext>
            </a:extLst>
          </p:cNvPr>
          <p:cNvSpPr/>
          <p:nvPr/>
        </p:nvSpPr>
        <p:spPr>
          <a:xfrm>
            <a:off x="899195" y="3706532"/>
            <a:ext cx="915744" cy="91574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4E4A5A4-ED10-473A-9D66-C69D5F76E3AA}"/>
              </a:ext>
            </a:extLst>
          </p:cNvPr>
          <p:cNvSpPr/>
          <p:nvPr/>
        </p:nvSpPr>
        <p:spPr>
          <a:xfrm>
            <a:off x="838145" y="3647736"/>
            <a:ext cx="1037843" cy="103784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AEAB95FD-BBA4-4E8F-BC97-FD6F465C5D64}"/>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96650" y="6530745"/>
            <a:ext cx="1324518" cy="174220"/>
          </a:xfrm>
          <a:prstGeom prst="rect">
            <a:avLst/>
          </a:prstGeom>
        </p:spPr>
      </p:pic>
    </p:spTree>
    <p:custDataLst>
      <p:tags r:id="rId1"/>
    </p:custDataLst>
    <p:extLst>
      <p:ext uri="{BB962C8B-B14F-4D97-AF65-F5344CB8AC3E}">
        <p14:creationId xmlns:p14="http://schemas.microsoft.com/office/powerpoint/2010/main" val="3595420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17A4676-CEC9-4A26-B3A9-BCCE275DCFF7}"/>
              </a:ext>
            </a:extLst>
          </p:cNvPr>
          <p:cNvSpPr/>
          <p:nvPr/>
        </p:nvSpPr>
        <p:spPr>
          <a:xfrm>
            <a:off x="527647" y="4107353"/>
            <a:ext cx="8148042" cy="1559171"/>
          </a:xfrm>
          <a:prstGeom prst="rect">
            <a:avLst/>
          </a:prstGeom>
          <a:solidFill>
            <a:schemeClr val="bg1">
              <a:lumMod val="9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CCB0C57D-C414-447A-B352-36FF65CC5654}"/>
              </a:ext>
            </a:extLst>
          </p:cNvPr>
          <p:cNvSpPr/>
          <p:nvPr/>
        </p:nvSpPr>
        <p:spPr>
          <a:xfrm>
            <a:off x="527646" y="2137690"/>
            <a:ext cx="8148042" cy="1841729"/>
          </a:xfrm>
          <a:prstGeom prst="rect">
            <a:avLst/>
          </a:prstGeom>
          <a:solidFill>
            <a:schemeClr val="bg1">
              <a:lumMod val="9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74EEDAA-AD9A-4EC7-8C79-C3C93609A2AD}"/>
              </a:ext>
            </a:extLst>
          </p:cNvPr>
          <p:cNvSpPr txBox="1"/>
          <p:nvPr/>
        </p:nvSpPr>
        <p:spPr>
          <a:xfrm>
            <a:off x="549412" y="2860346"/>
            <a:ext cx="2482116" cy="707886"/>
          </a:xfrm>
          <a:prstGeom prst="rect">
            <a:avLst/>
          </a:prstGeom>
          <a:noFill/>
        </p:spPr>
        <p:txBody>
          <a:bodyPr wrap="square" rtlCol="0">
            <a:spAutoFit/>
          </a:bodyPr>
          <a:lstStyle/>
          <a:p>
            <a:r>
              <a:rPr lang="en-US" sz="2000" dirty="0">
                <a:latin typeface="Century Gothic" panose="020B0502020202020204" pitchFamily="34" charset="0"/>
              </a:rPr>
              <a:t>Fabrics manufactured</a:t>
            </a:r>
          </a:p>
        </p:txBody>
      </p:sp>
      <p:sp>
        <p:nvSpPr>
          <p:cNvPr id="11" name="Rectangle 10">
            <a:extLst>
              <a:ext uri="{FF2B5EF4-FFF2-40B4-BE49-F238E27FC236}">
                <a16:creationId xmlns:a16="http://schemas.microsoft.com/office/drawing/2014/main" id="{86EC49EB-9FA7-4CE3-81D8-69D81B3EA6AF}"/>
              </a:ext>
            </a:extLst>
          </p:cNvPr>
          <p:cNvSpPr/>
          <p:nvPr/>
        </p:nvSpPr>
        <p:spPr>
          <a:xfrm>
            <a:off x="539750" y="6051118"/>
            <a:ext cx="8604250" cy="438582"/>
          </a:xfrm>
          <a:prstGeom prst="rect">
            <a:avLst/>
          </a:prstGeom>
          <a:solidFill>
            <a:srgbClr val="F7EF5C"/>
          </a:solidFill>
        </p:spPr>
        <p:txBody>
          <a:bodyPr wrap="square" lIns="68580" tIns="34290" rIns="68580" bIns="34290" anchor="t">
            <a:spAutoFit/>
          </a:bodyPr>
          <a:lstStyle/>
          <a:p>
            <a:r>
              <a:rPr lang="en-US" sz="2400" dirty="0">
                <a:latin typeface="Century Gothic" panose="020B0502020202020204" pitchFamily="34" charset="0"/>
              </a:rPr>
              <a:t>What are the CO</a:t>
            </a:r>
            <a:r>
              <a:rPr lang="en-US" sz="2400" baseline="-25000" dirty="0">
                <a:latin typeface="Century Gothic" panose="020B0502020202020204" pitchFamily="34" charset="0"/>
              </a:rPr>
              <a:t>2</a:t>
            </a:r>
            <a:r>
              <a:rPr lang="en-US" sz="2400" dirty="0">
                <a:latin typeface="Century Gothic" panose="020B0502020202020204" pitchFamily="34" charset="0"/>
              </a:rPr>
              <a:t> emissions of fast fashion?</a:t>
            </a:r>
            <a:endParaRPr lang="en-GB" sz="2400" dirty="0">
              <a:latin typeface="Century Gothic" panose="020B0502020202020204" pitchFamily="34" charset="0"/>
            </a:endParaRPr>
          </a:p>
        </p:txBody>
      </p:sp>
      <p:sp>
        <p:nvSpPr>
          <p:cNvPr id="8" name="TextBox 7">
            <a:extLst>
              <a:ext uri="{FF2B5EF4-FFF2-40B4-BE49-F238E27FC236}">
                <a16:creationId xmlns:a16="http://schemas.microsoft.com/office/drawing/2014/main" id="{AD4EC0F1-FAB4-4DB8-AA35-3B81BA1E33C0}"/>
              </a:ext>
            </a:extLst>
          </p:cNvPr>
          <p:cNvSpPr txBox="1"/>
          <p:nvPr/>
        </p:nvSpPr>
        <p:spPr>
          <a:xfrm>
            <a:off x="3252467" y="2706457"/>
            <a:ext cx="2107330" cy="1015663"/>
          </a:xfrm>
          <a:prstGeom prst="rect">
            <a:avLst/>
          </a:prstGeom>
          <a:noFill/>
        </p:spPr>
        <p:txBody>
          <a:bodyPr wrap="square" rtlCol="0">
            <a:spAutoFit/>
          </a:bodyPr>
          <a:lstStyle/>
          <a:p>
            <a:r>
              <a:rPr lang="en-US" sz="2000" dirty="0">
                <a:latin typeface="Century Gothic" panose="020B0502020202020204" pitchFamily="34" charset="0"/>
              </a:rPr>
              <a:t>Fabrics transported to clothes factory</a:t>
            </a:r>
          </a:p>
        </p:txBody>
      </p:sp>
      <p:sp>
        <p:nvSpPr>
          <p:cNvPr id="10" name="TextBox 9">
            <a:extLst>
              <a:ext uri="{FF2B5EF4-FFF2-40B4-BE49-F238E27FC236}">
                <a16:creationId xmlns:a16="http://schemas.microsoft.com/office/drawing/2014/main" id="{53728753-CF46-42E1-B6E2-5925E03B6AE5}"/>
              </a:ext>
            </a:extLst>
          </p:cNvPr>
          <p:cNvSpPr txBox="1"/>
          <p:nvPr/>
        </p:nvSpPr>
        <p:spPr>
          <a:xfrm>
            <a:off x="6568358" y="3134928"/>
            <a:ext cx="2107330" cy="400110"/>
          </a:xfrm>
          <a:prstGeom prst="rect">
            <a:avLst/>
          </a:prstGeom>
          <a:noFill/>
        </p:spPr>
        <p:txBody>
          <a:bodyPr wrap="square" rtlCol="0">
            <a:spAutoFit/>
          </a:bodyPr>
          <a:lstStyle/>
          <a:p>
            <a:r>
              <a:rPr lang="en-US" sz="2000" dirty="0">
                <a:latin typeface="Century Gothic" panose="020B0502020202020204" pitchFamily="34" charset="0"/>
              </a:rPr>
              <a:t>Clothes made</a:t>
            </a:r>
          </a:p>
        </p:txBody>
      </p:sp>
      <p:sp>
        <p:nvSpPr>
          <p:cNvPr id="13" name="TextBox 12">
            <a:extLst>
              <a:ext uri="{FF2B5EF4-FFF2-40B4-BE49-F238E27FC236}">
                <a16:creationId xmlns:a16="http://schemas.microsoft.com/office/drawing/2014/main" id="{3D650391-5547-4815-A3F0-DD5202967AEB}"/>
              </a:ext>
            </a:extLst>
          </p:cNvPr>
          <p:cNvSpPr txBox="1"/>
          <p:nvPr/>
        </p:nvSpPr>
        <p:spPr>
          <a:xfrm>
            <a:off x="6622112" y="2124476"/>
            <a:ext cx="2482116" cy="707886"/>
          </a:xfrm>
          <a:prstGeom prst="rect">
            <a:avLst/>
          </a:prstGeom>
          <a:noFill/>
        </p:spPr>
        <p:txBody>
          <a:bodyPr wrap="square" rtlCol="0">
            <a:spAutoFit/>
          </a:bodyPr>
          <a:lstStyle/>
          <a:p>
            <a:r>
              <a:rPr lang="en-US" sz="2000" dirty="0">
                <a:latin typeface="Century Gothic" panose="020B0502020202020204" pitchFamily="34" charset="0"/>
              </a:rPr>
              <a:t>Fabric offcuts thrown away</a:t>
            </a:r>
          </a:p>
        </p:txBody>
      </p:sp>
      <p:sp>
        <p:nvSpPr>
          <p:cNvPr id="14" name="TextBox 13">
            <a:extLst>
              <a:ext uri="{FF2B5EF4-FFF2-40B4-BE49-F238E27FC236}">
                <a16:creationId xmlns:a16="http://schemas.microsoft.com/office/drawing/2014/main" id="{936C2E9B-805A-4EAB-9EB5-217A119D1A24}"/>
              </a:ext>
            </a:extLst>
          </p:cNvPr>
          <p:cNvSpPr txBox="1"/>
          <p:nvPr/>
        </p:nvSpPr>
        <p:spPr>
          <a:xfrm>
            <a:off x="6624195" y="4442724"/>
            <a:ext cx="2482116" cy="1015663"/>
          </a:xfrm>
          <a:prstGeom prst="rect">
            <a:avLst/>
          </a:prstGeom>
          <a:noFill/>
        </p:spPr>
        <p:txBody>
          <a:bodyPr wrap="square" rtlCol="0">
            <a:spAutoFit/>
          </a:bodyPr>
          <a:lstStyle/>
          <a:p>
            <a:r>
              <a:rPr lang="en-US" sz="2000" dirty="0">
                <a:latin typeface="Century Gothic" panose="020B0502020202020204" pitchFamily="34" charset="0"/>
              </a:rPr>
              <a:t>Clothes transported to shops</a:t>
            </a:r>
          </a:p>
        </p:txBody>
      </p:sp>
      <p:sp>
        <p:nvSpPr>
          <p:cNvPr id="15" name="TextBox 14">
            <a:extLst>
              <a:ext uri="{FF2B5EF4-FFF2-40B4-BE49-F238E27FC236}">
                <a16:creationId xmlns:a16="http://schemas.microsoft.com/office/drawing/2014/main" id="{B00029E0-920A-4D79-8C7D-D74D3F6BB6EE}"/>
              </a:ext>
            </a:extLst>
          </p:cNvPr>
          <p:cNvSpPr txBox="1"/>
          <p:nvPr/>
        </p:nvSpPr>
        <p:spPr>
          <a:xfrm>
            <a:off x="2698914" y="4160963"/>
            <a:ext cx="2482116" cy="707886"/>
          </a:xfrm>
          <a:prstGeom prst="rect">
            <a:avLst/>
          </a:prstGeom>
          <a:noFill/>
        </p:spPr>
        <p:txBody>
          <a:bodyPr wrap="square" rtlCol="0">
            <a:spAutoFit/>
          </a:bodyPr>
          <a:lstStyle/>
          <a:p>
            <a:r>
              <a:rPr lang="en-US" sz="2000" dirty="0">
                <a:latin typeface="Century Gothic" panose="020B0502020202020204" pitchFamily="34" charset="0"/>
              </a:rPr>
              <a:t>Clothes worn a few times</a:t>
            </a:r>
          </a:p>
        </p:txBody>
      </p:sp>
      <p:sp>
        <p:nvSpPr>
          <p:cNvPr id="16" name="TextBox 15">
            <a:extLst>
              <a:ext uri="{FF2B5EF4-FFF2-40B4-BE49-F238E27FC236}">
                <a16:creationId xmlns:a16="http://schemas.microsoft.com/office/drawing/2014/main" id="{6F417ECE-D724-412E-AF37-F6FB6D560AFD}"/>
              </a:ext>
            </a:extLst>
          </p:cNvPr>
          <p:cNvSpPr txBox="1"/>
          <p:nvPr/>
        </p:nvSpPr>
        <p:spPr>
          <a:xfrm>
            <a:off x="2663638" y="5253443"/>
            <a:ext cx="3113706" cy="400110"/>
          </a:xfrm>
          <a:prstGeom prst="rect">
            <a:avLst/>
          </a:prstGeom>
          <a:noFill/>
        </p:spPr>
        <p:txBody>
          <a:bodyPr wrap="square" rtlCol="0">
            <a:spAutoFit/>
          </a:bodyPr>
          <a:lstStyle/>
          <a:p>
            <a:r>
              <a:rPr lang="en-US" sz="2000" dirty="0">
                <a:latin typeface="Century Gothic" panose="020B0502020202020204" pitchFamily="34" charset="0"/>
              </a:rPr>
              <a:t>Clothes thrown away</a:t>
            </a:r>
          </a:p>
        </p:txBody>
      </p:sp>
      <p:cxnSp>
        <p:nvCxnSpPr>
          <p:cNvPr id="7" name="Straight Arrow Connector 6">
            <a:extLst>
              <a:ext uri="{FF2B5EF4-FFF2-40B4-BE49-F238E27FC236}">
                <a16:creationId xmlns:a16="http://schemas.microsoft.com/office/drawing/2014/main" id="{3054BD6E-6836-4155-BB3E-0CBF749189A2}"/>
              </a:ext>
            </a:extLst>
          </p:cNvPr>
          <p:cNvCxnSpPr>
            <a:cxnSpLocks/>
          </p:cNvCxnSpPr>
          <p:nvPr/>
        </p:nvCxnSpPr>
        <p:spPr>
          <a:xfrm>
            <a:off x="2550695" y="3334983"/>
            <a:ext cx="52827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B84C7E4-6E0F-4209-A78C-51F1E83F20D4}"/>
              </a:ext>
            </a:extLst>
          </p:cNvPr>
          <p:cNvCxnSpPr>
            <a:cxnSpLocks/>
          </p:cNvCxnSpPr>
          <p:nvPr/>
        </p:nvCxnSpPr>
        <p:spPr>
          <a:xfrm>
            <a:off x="5409398" y="3344210"/>
            <a:ext cx="102027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81173D1-9603-4AF8-B6DF-A17856BC67A4}"/>
              </a:ext>
            </a:extLst>
          </p:cNvPr>
          <p:cNvCxnSpPr>
            <a:cxnSpLocks/>
          </p:cNvCxnSpPr>
          <p:nvPr/>
        </p:nvCxnSpPr>
        <p:spPr>
          <a:xfrm flipV="1">
            <a:off x="7468255" y="2782029"/>
            <a:ext cx="0" cy="4322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F87A2CD-C143-4EA9-8C4C-3882E018BCF9}"/>
              </a:ext>
            </a:extLst>
          </p:cNvPr>
          <p:cNvCxnSpPr>
            <a:cxnSpLocks/>
          </p:cNvCxnSpPr>
          <p:nvPr/>
        </p:nvCxnSpPr>
        <p:spPr>
          <a:xfrm>
            <a:off x="7468255" y="3529268"/>
            <a:ext cx="0" cy="9134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C321AA3-4200-4CF4-82E5-84E1695BD88C}"/>
              </a:ext>
            </a:extLst>
          </p:cNvPr>
          <p:cNvCxnSpPr>
            <a:cxnSpLocks/>
          </p:cNvCxnSpPr>
          <p:nvPr/>
        </p:nvCxnSpPr>
        <p:spPr>
          <a:xfrm flipH="1">
            <a:off x="4785390" y="4638822"/>
            <a:ext cx="183672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49F935A-3498-4A24-B7B8-F0A40EF7F5B5}"/>
              </a:ext>
            </a:extLst>
          </p:cNvPr>
          <p:cNvCxnSpPr>
            <a:cxnSpLocks/>
          </p:cNvCxnSpPr>
          <p:nvPr/>
        </p:nvCxnSpPr>
        <p:spPr>
          <a:xfrm>
            <a:off x="3670486" y="4819905"/>
            <a:ext cx="0" cy="507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A662228-833E-4384-98E1-E557380F3788}"/>
              </a:ext>
            </a:extLst>
          </p:cNvPr>
          <p:cNvSpPr txBox="1"/>
          <p:nvPr/>
        </p:nvSpPr>
        <p:spPr>
          <a:xfrm>
            <a:off x="539750" y="2194696"/>
            <a:ext cx="1857675" cy="461665"/>
          </a:xfrm>
          <a:prstGeom prst="rect">
            <a:avLst/>
          </a:prstGeom>
          <a:noFill/>
        </p:spPr>
        <p:txBody>
          <a:bodyPr wrap="square" rtlCol="0">
            <a:spAutoFit/>
          </a:bodyPr>
          <a:lstStyle/>
          <a:p>
            <a:r>
              <a:rPr lang="en-GB" sz="2400" b="1" dirty="0">
                <a:latin typeface="Century Gothic" panose="020B0502020202020204" pitchFamily="34" charset="0"/>
              </a:rPr>
              <a:t>India</a:t>
            </a:r>
          </a:p>
        </p:txBody>
      </p:sp>
      <p:sp>
        <p:nvSpPr>
          <p:cNvPr id="35" name="TextBox 34">
            <a:extLst>
              <a:ext uri="{FF2B5EF4-FFF2-40B4-BE49-F238E27FC236}">
                <a16:creationId xmlns:a16="http://schemas.microsoft.com/office/drawing/2014/main" id="{D653FC57-5D5D-40B7-A188-A189B2F85317}"/>
              </a:ext>
            </a:extLst>
          </p:cNvPr>
          <p:cNvSpPr txBox="1"/>
          <p:nvPr/>
        </p:nvSpPr>
        <p:spPr>
          <a:xfrm>
            <a:off x="549412" y="4177157"/>
            <a:ext cx="1857675" cy="461665"/>
          </a:xfrm>
          <a:prstGeom prst="rect">
            <a:avLst/>
          </a:prstGeom>
          <a:noFill/>
        </p:spPr>
        <p:txBody>
          <a:bodyPr wrap="square" rtlCol="0">
            <a:spAutoFit/>
          </a:bodyPr>
          <a:lstStyle/>
          <a:p>
            <a:r>
              <a:rPr lang="en-GB" sz="2400" b="1" dirty="0">
                <a:latin typeface="Century Gothic" panose="020B0502020202020204" pitchFamily="34" charset="0"/>
              </a:rPr>
              <a:t>In Europe</a:t>
            </a:r>
          </a:p>
        </p:txBody>
      </p:sp>
      <p:sp>
        <p:nvSpPr>
          <p:cNvPr id="22" name="TextBox 21">
            <a:extLst>
              <a:ext uri="{FF2B5EF4-FFF2-40B4-BE49-F238E27FC236}">
                <a16:creationId xmlns:a16="http://schemas.microsoft.com/office/drawing/2014/main" id="{86708637-A725-4747-A7B6-4E4881A3C993}"/>
              </a:ext>
            </a:extLst>
          </p:cNvPr>
          <p:cNvSpPr txBox="1"/>
          <p:nvPr/>
        </p:nvSpPr>
        <p:spPr>
          <a:xfrm>
            <a:off x="3131951" y="108548"/>
            <a:ext cx="6012049" cy="1815882"/>
          </a:xfrm>
          <a:prstGeom prst="rect">
            <a:avLst/>
          </a:prstGeom>
          <a:noFill/>
        </p:spPr>
        <p:txBody>
          <a:bodyPr wrap="square" rtlCol="0">
            <a:spAutoFit/>
          </a:bodyPr>
          <a:lstStyle/>
          <a:p>
            <a:r>
              <a:rPr lang="en-US" sz="2800" dirty="0">
                <a:latin typeface="Century Gothic" panose="020B0502020202020204" pitchFamily="34" charset="0"/>
              </a:rPr>
              <a:t>We live in a world of fast fashion. 100 billion garments are made every year.  Most end up being thrown away.</a:t>
            </a:r>
          </a:p>
        </p:txBody>
      </p:sp>
      <p:pic>
        <p:nvPicPr>
          <p:cNvPr id="24" name="Picture 23">
            <a:extLst>
              <a:ext uri="{FF2B5EF4-FFF2-40B4-BE49-F238E27FC236}">
                <a16:creationId xmlns:a16="http://schemas.microsoft.com/office/drawing/2014/main" id="{3CA68C01-6A7C-DA4B-81D6-4E175E20807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3702" y="112381"/>
            <a:ext cx="2349260" cy="1054613"/>
          </a:xfrm>
          <a:prstGeom prst="rect">
            <a:avLst/>
          </a:prstGeom>
        </p:spPr>
      </p:pic>
      <p:pic>
        <p:nvPicPr>
          <p:cNvPr id="31" name="Picture 30">
            <a:extLst>
              <a:ext uri="{FF2B5EF4-FFF2-40B4-BE49-F238E27FC236}">
                <a16:creationId xmlns:a16="http://schemas.microsoft.com/office/drawing/2014/main" id="{03581CF7-4226-4891-8E64-726F85B30D87}"/>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96650" y="6530745"/>
            <a:ext cx="1324518" cy="174220"/>
          </a:xfrm>
          <a:prstGeom prst="rect">
            <a:avLst/>
          </a:prstGeom>
        </p:spPr>
      </p:pic>
      <p:grpSp>
        <p:nvGrpSpPr>
          <p:cNvPr id="26" name="Group 25">
            <a:extLst>
              <a:ext uri="{FF2B5EF4-FFF2-40B4-BE49-F238E27FC236}">
                <a16:creationId xmlns:a16="http://schemas.microsoft.com/office/drawing/2014/main" id="{2A3CCEF0-DAAA-4EDA-AAC3-272FF718695B}"/>
              </a:ext>
            </a:extLst>
          </p:cNvPr>
          <p:cNvGrpSpPr/>
          <p:nvPr/>
        </p:nvGrpSpPr>
        <p:grpSpPr>
          <a:xfrm>
            <a:off x="421806" y="1624740"/>
            <a:ext cx="1837115" cy="338554"/>
            <a:chOff x="3882707" y="3490115"/>
            <a:chExt cx="1837115" cy="338554"/>
          </a:xfrm>
          <a:solidFill>
            <a:schemeClr val="accent4"/>
          </a:solidFill>
        </p:grpSpPr>
        <p:sp>
          <p:nvSpPr>
            <p:cNvPr id="28" name="Rounded Rectangle 22">
              <a:extLst>
                <a:ext uri="{FF2B5EF4-FFF2-40B4-BE49-F238E27FC236}">
                  <a16:creationId xmlns:a16="http://schemas.microsoft.com/office/drawing/2014/main" id="{972C494C-4893-4BED-9D8F-02B045154A03}"/>
                </a:ext>
              </a:extLst>
            </p:cNvPr>
            <p:cNvSpPr/>
            <p:nvPr/>
          </p:nvSpPr>
          <p:spPr>
            <a:xfrm>
              <a:off x="3999848" y="3510192"/>
              <a:ext cx="1581003" cy="287916"/>
            </a:xfrm>
            <a:prstGeom prst="roundRect">
              <a:avLst/>
            </a:prstGeom>
            <a:solidFill>
              <a:srgbClr val="F7E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2" name="TextBox 31">
              <a:extLst>
                <a:ext uri="{FF2B5EF4-FFF2-40B4-BE49-F238E27FC236}">
                  <a16:creationId xmlns:a16="http://schemas.microsoft.com/office/drawing/2014/main" id="{452C4007-800D-453E-9F98-07050E4FFB5D}"/>
                </a:ext>
              </a:extLst>
            </p:cNvPr>
            <p:cNvSpPr txBox="1"/>
            <p:nvPr/>
          </p:nvSpPr>
          <p:spPr>
            <a:xfrm>
              <a:off x="3882707" y="3490115"/>
              <a:ext cx="1837115" cy="338554"/>
            </a:xfrm>
            <a:prstGeom prst="rect">
              <a:avLst/>
            </a:prstGeom>
            <a:noFill/>
          </p:spPr>
          <p:txBody>
            <a:bodyPr wrap="square" rtlCol="0">
              <a:spAutoFit/>
            </a:bodyPr>
            <a:lstStyle/>
            <a:p>
              <a:pPr algn="ctr"/>
              <a:r>
                <a:rPr lang="en-GB" sz="1600" b="1">
                  <a:solidFill>
                    <a:prstClr val="black"/>
                  </a:solidFill>
                  <a:latin typeface="Century Gothic" panose="020B0502020202020204" pitchFamily="34" charset="0"/>
                </a:rPr>
                <a:t>Click for video</a:t>
              </a:r>
            </a:p>
          </p:txBody>
        </p:sp>
      </p:grpSp>
      <p:sp>
        <p:nvSpPr>
          <p:cNvPr id="33" name="Action Button: Blank 32">
            <a:hlinkClick r:id="rId4" highlightClick="1"/>
            <a:extLst>
              <a:ext uri="{FF2B5EF4-FFF2-40B4-BE49-F238E27FC236}">
                <a16:creationId xmlns:a16="http://schemas.microsoft.com/office/drawing/2014/main" id="{935E259D-A6D5-49CE-95EB-FD29217AE7F9}"/>
              </a:ext>
            </a:extLst>
          </p:cNvPr>
          <p:cNvSpPr/>
          <p:nvPr/>
        </p:nvSpPr>
        <p:spPr>
          <a:xfrm>
            <a:off x="528030" y="1617750"/>
            <a:ext cx="1602835" cy="31464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Tree>
    <p:extLst>
      <p:ext uri="{BB962C8B-B14F-4D97-AF65-F5344CB8AC3E}">
        <p14:creationId xmlns:p14="http://schemas.microsoft.com/office/powerpoint/2010/main" val="127981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6D22B6-9032-3949-8959-39CBDF9C675E}"/>
              </a:ext>
            </a:extLst>
          </p:cNvPr>
          <p:cNvSpPr txBox="1"/>
          <p:nvPr/>
        </p:nvSpPr>
        <p:spPr>
          <a:xfrm>
            <a:off x="3010189" y="388569"/>
            <a:ext cx="5903214" cy="954107"/>
          </a:xfrm>
          <a:prstGeom prst="rect">
            <a:avLst/>
          </a:prstGeom>
          <a:noFill/>
        </p:spPr>
        <p:txBody>
          <a:bodyPr wrap="square" rtlCol="0">
            <a:spAutoFit/>
          </a:bodyPr>
          <a:lstStyle/>
          <a:p>
            <a:r>
              <a:rPr lang="en-GB" sz="2800" b="1" dirty="0">
                <a:latin typeface="Billy Light" panose="00000800000000000000" pitchFamily="50" charset="0"/>
              </a:rPr>
              <a:t>This</a:t>
            </a:r>
            <a:r>
              <a:rPr lang="en-AE" sz="2800" b="1" dirty="0">
                <a:latin typeface="Billy Light" panose="00000800000000000000" pitchFamily="50" charset="0"/>
              </a:rPr>
              <a:t> means working out what you need to do to answer the question.</a:t>
            </a:r>
          </a:p>
        </p:txBody>
      </p:sp>
      <p:pic>
        <p:nvPicPr>
          <p:cNvPr id="6" name="Picture 5">
            <a:extLst>
              <a:ext uri="{FF2B5EF4-FFF2-40B4-BE49-F238E27FC236}">
                <a16:creationId xmlns:a16="http://schemas.microsoft.com/office/drawing/2014/main" id="{1D8BCFC7-3643-4950-AEF8-77596DA7257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0597" y="348741"/>
            <a:ext cx="2653610" cy="954107"/>
          </a:xfrm>
          <a:prstGeom prst="rect">
            <a:avLst/>
          </a:prstGeom>
        </p:spPr>
      </p:pic>
      <p:pic>
        <p:nvPicPr>
          <p:cNvPr id="10" name="Picture 9">
            <a:extLst>
              <a:ext uri="{FF2B5EF4-FFF2-40B4-BE49-F238E27FC236}">
                <a16:creationId xmlns:a16="http://schemas.microsoft.com/office/drawing/2014/main" id="{CAECFD41-D00A-4577-B29D-9CCBB1EB54EE}"/>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96650" y="6530745"/>
            <a:ext cx="1324518" cy="174220"/>
          </a:xfrm>
          <a:prstGeom prst="rect">
            <a:avLst/>
          </a:prstGeom>
        </p:spPr>
      </p:pic>
      <p:grpSp>
        <p:nvGrpSpPr>
          <p:cNvPr id="7" name="Group 6">
            <a:extLst>
              <a:ext uri="{FF2B5EF4-FFF2-40B4-BE49-F238E27FC236}">
                <a16:creationId xmlns:a16="http://schemas.microsoft.com/office/drawing/2014/main" id="{060EA853-2432-4291-9CD7-B25BFA15020D}"/>
              </a:ext>
            </a:extLst>
          </p:cNvPr>
          <p:cNvGrpSpPr/>
          <p:nvPr/>
        </p:nvGrpSpPr>
        <p:grpSpPr>
          <a:xfrm>
            <a:off x="251750" y="5129804"/>
            <a:ext cx="8369613" cy="954107"/>
            <a:chOff x="251750" y="5129804"/>
            <a:chExt cx="8369613" cy="954107"/>
          </a:xfrm>
        </p:grpSpPr>
        <p:sp>
          <p:nvSpPr>
            <p:cNvPr id="11" name="TextBox 10">
              <a:extLst>
                <a:ext uri="{FF2B5EF4-FFF2-40B4-BE49-F238E27FC236}">
                  <a16:creationId xmlns:a16="http://schemas.microsoft.com/office/drawing/2014/main" id="{8CAE30A8-B2EE-48CB-A281-95E5B7DFDBEC}"/>
                </a:ext>
              </a:extLst>
            </p:cNvPr>
            <p:cNvSpPr txBox="1"/>
            <p:nvPr/>
          </p:nvSpPr>
          <p:spPr>
            <a:xfrm>
              <a:off x="1560819" y="5129804"/>
              <a:ext cx="7060544" cy="954107"/>
            </a:xfrm>
            <a:prstGeom prst="rect">
              <a:avLst/>
            </a:prstGeom>
            <a:noFill/>
          </p:spPr>
          <p:txBody>
            <a:bodyPr wrap="square">
              <a:spAutoFit/>
            </a:bodyPr>
            <a:lstStyle/>
            <a:p>
              <a:r>
                <a:rPr lang="en-US" sz="2800" dirty="0">
                  <a:latin typeface="Century Gothic" panose="020B0502020202020204" pitchFamily="34" charset="0"/>
                </a:rPr>
                <a:t>So, the concept we need to use is </a:t>
              </a:r>
              <a:r>
                <a:rPr lang="en-US" sz="2800" b="1" dirty="0">
                  <a:latin typeface="Century Gothic" panose="020B0502020202020204" pitchFamily="34" charset="0"/>
                </a:rPr>
                <a:t>Earth’s atmosphere.</a:t>
              </a:r>
            </a:p>
          </p:txBody>
        </p:sp>
        <p:sp>
          <p:nvSpPr>
            <p:cNvPr id="12" name="Rectangle 11">
              <a:extLst>
                <a:ext uri="{FF2B5EF4-FFF2-40B4-BE49-F238E27FC236}">
                  <a16:creationId xmlns:a16="http://schemas.microsoft.com/office/drawing/2014/main" id="{19BC55C7-B63D-4D88-B724-ED9DAE68D1F0}"/>
                </a:ext>
              </a:extLst>
            </p:cNvPr>
            <p:cNvSpPr/>
            <p:nvPr/>
          </p:nvSpPr>
          <p:spPr>
            <a:xfrm>
              <a:off x="522637" y="5159832"/>
              <a:ext cx="2018432" cy="369332"/>
            </a:xfrm>
            <a:prstGeom prst="rect">
              <a:avLst/>
            </a:prstGeom>
          </p:spPr>
          <p:txBody>
            <a:bodyPr wrap="square">
              <a:spAutoFit/>
            </a:bodyPr>
            <a:lstStyle/>
            <a:p>
              <a:r>
                <a:rPr lang="en-GB" dirty="0">
                  <a:latin typeface="Billy" pitchFamily="2" charset="-128"/>
                  <a:ea typeface="Billy" pitchFamily="2" charset="-128"/>
                </a:rPr>
                <a:t>Concept</a:t>
              </a:r>
            </a:p>
          </p:txBody>
        </p:sp>
        <p:grpSp>
          <p:nvGrpSpPr>
            <p:cNvPr id="14" name="Group 13">
              <a:extLst>
                <a:ext uri="{FF2B5EF4-FFF2-40B4-BE49-F238E27FC236}">
                  <a16:creationId xmlns:a16="http://schemas.microsoft.com/office/drawing/2014/main" id="{4ABD0B2C-C66D-4E49-A7F0-7FFCAD0BF38A}"/>
                </a:ext>
              </a:extLst>
            </p:cNvPr>
            <p:cNvGrpSpPr/>
            <p:nvPr/>
          </p:nvGrpSpPr>
          <p:grpSpPr>
            <a:xfrm>
              <a:off x="251750" y="5200498"/>
              <a:ext cx="288000" cy="288000"/>
              <a:chOff x="648397" y="5096532"/>
              <a:chExt cx="437520" cy="432000"/>
            </a:xfrm>
          </p:grpSpPr>
          <p:pic>
            <p:nvPicPr>
              <p:cNvPr id="15" name="Picture 14">
                <a:extLst>
                  <a:ext uri="{FF2B5EF4-FFF2-40B4-BE49-F238E27FC236}">
                    <a16:creationId xmlns:a16="http://schemas.microsoft.com/office/drawing/2014/main" id="{5225B9C6-06A4-4DA4-B953-DF3BF278417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2217" y="5171167"/>
                <a:ext cx="393700" cy="306211"/>
              </a:xfrm>
              <a:prstGeom prst="rect">
                <a:avLst/>
              </a:prstGeom>
            </p:spPr>
          </p:pic>
          <p:sp>
            <p:nvSpPr>
              <p:cNvPr id="16" name="Oval 15">
                <a:extLst>
                  <a:ext uri="{FF2B5EF4-FFF2-40B4-BE49-F238E27FC236}">
                    <a16:creationId xmlns:a16="http://schemas.microsoft.com/office/drawing/2014/main" id="{6B44784A-43E6-448B-BDFA-180F2681F8CF}"/>
                  </a:ext>
                </a:extLst>
              </p:cNvPr>
              <p:cNvSpPr>
                <a:spLocks noChangeAspect="1"/>
              </p:cNvSpPr>
              <p:nvPr/>
            </p:nvSpPr>
            <p:spPr>
              <a:xfrm>
                <a:off x="648397" y="5096532"/>
                <a:ext cx="432000" cy="43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 name="Group 1">
            <a:extLst>
              <a:ext uri="{FF2B5EF4-FFF2-40B4-BE49-F238E27FC236}">
                <a16:creationId xmlns:a16="http://schemas.microsoft.com/office/drawing/2014/main" id="{C3AC087D-7880-41CD-A810-5637A4D41F0E}"/>
              </a:ext>
            </a:extLst>
          </p:cNvPr>
          <p:cNvGrpSpPr/>
          <p:nvPr/>
        </p:nvGrpSpPr>
        <p:grpSpPr>
          <a:xfrm>
            <a:off x="230597" y="1707609"/>
            <a:ext cx="8427742" cy="1736059"/>
            <a:chOff x="230597" y="1707609"/>
            <a:chExt cx="8427742" cy="1736059"/>
          </a:xfrm>
        </p:grpSpPr>
        <p:sp>
          <p:nvSpPr>
            <p:cNvPr id="4" name="TextBox 3">
              <a:extLst>
                <a:ext uri="{FF2B5EF4-FFF2-40B4-BE49-F238E27FC236}">
                  <a16:creationId xmlns:a16="http://schemas.microsoft.com/office/drawing/2014/main" id="{24CC5562-E49B-4719-A238-2EF0251DAEB1}"/>
                </a:ext>
              </a:extLst>
            </p:cNvPr>
            <p:cNvSpPr txBox="1"/>
            <p:nvPr/>
          </p:nvSpPr>
          <p:spPr>
            <a:xfrm>
              <a:off x="1538140" y="1898765"/>
              <a:ext cx="3138571" cy="1384995"/>
            </a:xfrm>
            <a:prstGeom prst="rect">
              <a:avLst/>
            </a:prstGeom>
            <a:noFill/>
          </p:spPr>
          <p:txBody>
            <a:bodyPr wrap="square" rtlCol="0">
              <a:spAutoFit/>
            </a:bodyPr>
            <a:lstStyle/>
            <a:p>
              <a:r>
                <a:rPr lang="en-GB" sz="2800" dirty="0">
                  <a:latin typeface="Century Gothic" panose="020B0502020202020204" pitchFamily="34" charset="0"/>
                </a:rPr>
                <a:t>The flow chart shows the stages in fast fashion.</a:t>
              </a:r>
            </a:p>
          </p:txBody>
        </p:sp>
        <p:pic>
          <p:nvPicPr>
            <p:cNvPr id="9" name="Picture 8">
              <a:extLst>
                <a:ext uri="{FF2B5EF4-FFF2-40B4-BE49-F238E27FC236}">
                  <a16:creationId xmlns:a16="http://schemas.microsoft.com/office/drawing/2014/main" id="{F3AE3479-4060-415D-AE0B-03721918EC8F}"/>
                </a:ext>
              </a:extLst>
            </p:cNvPr>
            <p:cNvPicPr>
              <a:picLocks noChangeAspect="1"/>
            </p:cNvPicPr>
            <p:nvPr/>
          </p:nvPicPr>
          <p:blipFill>
            <a:blip r:embed="rId5"/>
            <a:stretch>
              <a:fillRect/>
            </a:stretch>
          </p:blipFill>
          <p:spPr>
            <a:xfrm>
              <a:off x="4731967" y="1707609"/>
              <a:ext cx="3926372" cy="1736059"/>
            </a:xfrm>
            <a:prstGeom prst="rect">
              <a:avLst/>
            </a:prstGeom>
          </p:spPr>
        </p:pic>
        <p:sp>
          <p:nvSpPr>
            <p:cNvPr id="17" name="Rectangle 16">
              <a:extLst>
                <a:ext uri="{FF2B5EF4-FFF2-40B4-BE49-F238E27FC236}">
                  <a16:creationId xmlns:a16="http://schemas.microsoft.com/office/drawing/2014/main" id="{84172F51-C832-4837-AAC4-7F6297A8DA0D}"/>
                </a:ext>
              </a:extLst>
            </p:cNvPr>
            <p:cNvSpPr/>
            <p:nvPr/>
          </p:nvSpPr>
          <p:spPr>
            <a:xfrm>
              <a:off x="501483" y="1939039"/>
              <a:ext cx="1837455" cy="369332"/>
            </a:xfrm>
            <a:prstGeom prst="rect">
              <a:avLst/>
            </a:prstGeom>
          </p:spPr>
          <p:txBody>
            <a:bodyPr wrap="square">
              <a:spAutoFit/>
            </a:bodyPr>
            <a:lstStyle/>
            <a:p>
              <a:r>
                <a:rPr lang="en-GB" dirty="0">
                  <a:latin typeface="Billy" pitchFamily="2" charset="-128"/>
                  <a:ea typeface="Billy" pitchFamily="2" charset="-128"/>
                </a:rPr>
                <a:t>Diagram</a:t>
              </a:r>
            </a:p>
          </p:txBody>
        </p:sp>
        <p:grpSp>
          <p:nvGrpSpPr>
            <p:cNvPr id="18" name="Group 17">
              <a:extLst>
                <a:ext uri="{FF2B5EF4-FFF2-40B4-BE49-F238E27FC236}">
                  <a16:creationId xmlns:a16="http://schemas.microsoft.com/office/drawing/2014/main" id="{59071042-45E4-400F-B931-9127256E1528}"/>
                </a:ext>
              </a:extLst>
            </p:cNvPr>
            <p:cNvGrpSpPr/>
            <p:nvPr/>
          </p:nvGrpSpPr>
          <p:grpSpPr>
            <a:xfrm>
              <a:off x="230597" y="1979705"/>
              <a:ext cx="288000" cy="288000"/>
              <a:chOff x="648397" y="5096532"/>
              <a:chExt cx="437520" cy="432000"/>
            </a:xfrm>
          </p:grpSpPr>
          <p:pic>
            <p:nvPicPr>
              <p:cNvPr id="19" name="Picture 18">
                <a:extLst>
                  <a:ext uri="{FF2B5EF4-FFF2-40B4-BE49-F238E27FC236}">
                    <a16:creationId xmlns:a16="http://schemas.microsoft.com/office/drawing/2014/main" id="{A8DA9A04-913C-4831-8267-C8AE258E3CC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2217" y="5171167"/>
                <a:ext cx="393700" cy="306211"/>
              </a:xfrm>
              <a:prstGeom prst="rect">
                <a:avLst/>
              </a:prstGeom>
            </p:spPr>
          </p:pic>
          <p:sp>
            <p:nvSpPr>
              <p:cNvPr id="20" name="Oval 19">
                <a:extLst>
                  <a:ext uri="{FF2B5EF4-FFF2-40B4-BE49-F238E27FC236}">
                    <a16:creationId xmlns:a16="http://schemas.microsoft.com/office/drawing/2014/main" id="{E9DC6445-2624-4417-89AB-A5A8F7CDDAF9}"/>
                  </a:ext>
                </a:extLst>
              </p:cNvPr>
              <p:cNvSpPr>
                <a:spLocks noChangeAspect="1"/>
              </p:cNvSpPr>
              <p:nvPr/>
            </p:nvSpPr>
            <p:spPr>
              <a:xfrm>
                <a:off x="648397" y="5096532"/>
                <a:ext cx="432000" cy="43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C0BEEC42-27CB-4388-82CC-6BC057D3F6ED}"/>
              </a:ext>
            </a:extLst>
          </p:cNvPr>
          <p:cNvGrpSpPr/>
          <p:nvPr/>
        </p:nvGrpSpPr>
        <p:grpSpPr>
          <a:xfrm>
            <a:off x="230597" y="3773657"/>
            <a:ext cx="8445091" cy="954107"/>
            <a:chOff x="230597" y="3773657"/>
            <a:chExt cx="8445091" cy="954107"/>
          </a:xfrm>
        </p:grpSpPr>
        <p:sp>
          <p:nvSpPr>
            <p:cNvPr id="8" name="TextBox 7">
              <a:extLst>
                <a:ext uri="{FF2B5EF4-FFF2-40B4-BE49-F238E27FC236}">
                  <a16:creationId xmlns:a16="http://schemas.microsoft.com/office/drawing/2014/main" id="{C625F29A-57E7-4558-B86C-2559043F4C96}"/>
                </a:ext>
              </a:extLst>
            </p:cNvPr>
            <p:cNvSpPr txBox="1"/>
            <p:nvPr/>
          </p:nvSpPr>
          <p:spPr>
            <a:xfrm>
              <a:off x="1538140" y="3773657"/>
              <a:ext cx="7137548" cy="954107"/>
            </a:xfrm>
            <a:prstGeom prst="rect">
              <a:avLst/>
            </a:prstGeom>
            <a:noFill/>
          </p:spPr>
          <p:txBody>
            <a:bodyPr wrap="square">
              <a:spAutoFit/>
            </a:bodyPr>
            <a:lstStyle/>
            <a:p>
              <a:r>
                <a:rPr lang="en-GB" sz="2800" dirty="0">
                  <a:latin typeface="Century Gothic" panose="020B0502020202020204" pitchFamily="34" charset="0"/>
                </a:rPr>
                <a:t>For each stage, we need to work out where CO</a:t>
              </a:r>
              <a:r>
                <a:rPr lang="en-GB" sz="2800" baseline="-25000" dirty="0">
                  <a:latin typeface="Century Gothic" panose="020B0502020202020204" pitchFamily="34" charset="0"/>
                </a:rPr>
                <a:t>2</a:t>
              </a:r>
              <a:r>
                <a:rPr lang="en-GB" sz="2800" dirty="0">
                  <a:latin typeface="Century Gothic" panose="020B0502020202020204" pitchFamily="34" charset="0"/>
                </a:rPr>
                <a:t> is emitted and why.</a:t>
              </a:r>
            </a:p>
          </p:txBody>
        </p:sp>
        <p:sp>
          <p:nvSpPr>
            <p:cNvPr id="21" name="Rectangle 20">
              <a:extLst>
                <a:ext uri="{FF2B5EF4-FFF2-40B4-BE49-F238E27FC236}">
                  <a16:creationId xmlns:a16="http://schemas.microsoft.com/office/drawing/2014/main" id="{5669EC9A-D4E3-4F86-AD18-E6886CB6B507}"/>
                </a:ext>
              </a:extLst>
            </p:cNvPr>
            <p:cNvSpPr/>
            <p:nvPr/>
          </p:nvSpPr>
          <p:spPr>
            <a:xfrm>
              <a:off x="501483" y="3773657"/>
              <a:ext cx="1837456" cy="369332"/>
            </a:xfrm>
            <a:prstGeom prst="rect">
              <a:avLst/>
            </a:prstGeom>
          </p:spPr>
          <p:txBody>
            <a:bodyPr wrap="square">
              <a:spAutoFit/>
            </a:bodyPr>
            <a:lstStyle/>
            <a:p>
              <a:r>
                <a:rPr lang="en-GB" dirty="0">
                  <a:latin typeface="Billy" pitchFamily="2" charset="-128"/>
                  <a:ea typeface="Billy" pitchFamily="2" charset="-128"/>
                </a:rPr>
                <a:t>Unknown</a:t>
              </a:r>
            </a:p>
          </p:txBody>
        </p:sp>
        <p:grpSp>
          <p:nvGrpSpPr>
            <p:cNvPr id="22" name="Group 21">
              <a:extLst>
                <a:ext uri="{FF2B5EF4-FFF2-40B4-BE49-F238E27FC236}">
                  <a16:creationId xmlns:a16="http://schemas.microsoft.com/office/drawing/2014/main" id="{D817DB6B-CFD1-463F-ACD2-FAE30CDB5B40}"/>
                </a:ext>
              </a:extLst>
            </p:cNvPr>
            <p:cNvGrpSpPr/>
            <p:nvPr/>
          </p:nvGrpSpPr>
          <p:grpSpPr>
            <a:xfrm>
              <a:off x="230597" y="3814323"/>
              <a:ext cx="288000" cy="288000"/>
              <a:chOff x="648397" y="5096532"/>
              <a:chExt cx="437520" cy="432000"/>
            </a:xfrm>
          </p:grpSpPr>
          <p:pic>
            <p:nvPicPr>
              <p:cNvPr id="23" name="Picture 22">
                <a:extLst>
                  <a:ext uri="{FF2B5EF4-FFF2-40B4-BE49-F238E27FC236}">
                    <a16:creationId xmlns:a16="http://schemas.microsoft.com/office/drawing/2014/main" id="{7A6ED721-0594-4E8A-A263-64CD08066F2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2217" y="5171167"/>
                <a:ext cx="393700" cy="306211"/>
              </a:xfrm>
              <a:prstGeom prst="rect">
                <a:avLst/>
              </a:prstGeom>
            </p:spPr>
          </p:pic>
          <p:sp>
            <p:nvSpPr>
              <p:cNvPr id="24" name="Oval 23">
                <a:extLst>
                  <a:ext uri="{FF2B5EF4-FFF2-40B4-BE49-F238E27FC236}">
                    <a16:creationId xmlns:a16="http://schemas.microsoft.com/office/drawing/2014/main" id="{BC5B2A1D-25E2-4BF3-BFCE-B12B6DAD5EEE}"/>
                  </a:ext>
                </a:extLst>
              </p:cNvPr>
              <p:cNvSpPr>
                <a:spLocks noChangeAspect="1"/>
              </p:cNvSpPr>
              <p:nvPr/>
            </p:nvSpPr>
            <p:spPr>
              <a:xfrm>
                <a:off x="648397" y="5096532"/>
                <a:ext cx="432000" cy="43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0405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toy&#10;&#10;Description automatically generated">
            <a:extLst>
              <a:ext uri="{FF2B5EF4-FFF2-40B4-BE49-F238E27FC236}">
                <a16:creationId xmlns:a16="http://schemas.microsoft.com/office/drawing/2014/main" id="{3701DD88-F2BB-421B-AF6F-AD3688822B4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436160" y="3076022"/>
            <a:ext cx="3296226" cy="2582744"/>
          </a:xfrm>
          <a:prstGeom prst="rect">
            <a:avLst/>
          </a:prstGeom>
        </p:spPr>
      </p:pic>
      <p:sp>
        <p:nvSpPr>
          <p:cNvPr id="2" name="TextBox 1">
            <a:extLst>
              <a:ext uri="{FF2B5EF4-FFF2-40B4-BE49-F238E27FC236}">
                <a16:creationId xmlns:a16="http://schemas.microsoft.com/office/drawing/2014/main" id="{AD320466-FB13-49C7-82C8-7E39BF8154EA}"/>
              </a:ext>
            </a:extLst>
          </p:cNvPr>
          <p:cNvSpPr txBox="1"/>
          <p:nvPr/>
        </p:nvSpPr>
        <p:spPr>
          <a:xfrm>
            <a:off x="452096" y="1591141"/>
            <a:ext cx="7333673" cy="3970318"/>
          </a:xfrm>
          <a:prstGeom prst="rect">
            <a:avLst/>
          </a:prstGeom>
          <a:noFill/>
        </p:spPr>
        <p:txBody>
          <a:bodyPr wrap="square" rtlCol="0">
            <a:spAutoFit/>
          </a:bodyPr>
          <a:lstStyle/>
          <a:p>
            <a:r>
              <a:rPr lang="en-AE" sz="2800" dirty="0">
                <a:latin typeface="Century Gothic" panose="020B0502020202020204" pitchFamily="34" charset="0"/>
              </a:rPr>
              <a:t>There are three main sources of CO</a:t>
            </a:r>
            <a:r>
              <a:rPr lang="en-AE" sz="2800" baseline="-25000" dirty="0">
                <a:latin typeface="Century Gothic" panose="020B0502020202020204" pitchFamily="34" charset="0"/>
              </a:rPr>
              <a:t>2</a:t>
            </a:r>
            <a:r>
              <a:rPr lang="en-AE" sz="2800" dirty="0">
                <a:latin typeface="Century Gothic" panose="020B0502020202020204" pitchFamily="34" charset="0"/>
              </a:rPr>
              <a:t>:</a:t>
            </a:r>
          </a:p>
          <a:p>
            <a:endParaRPr lang="en-AE" sz="2800" dirty="0">
              <a:latin typeface="Century Gothic" panose="020B0502020202020204" pitchFamily="34" charset="0"/>
            </a:endParaRPr>
          </a:p>
          <a:p>
            <a:r>
              <a:rPr lang="en-AE" sz="2800" b="1" dirty="0">
                <a:latin typeface="Century Gothic" panose="020B0502020202020204" pitchFamily="34" charset="0"/>
              </a:rPr>
              <a:t>1. Vehicles</a:t>
            </a:r>
          </a:p>
          <a:p>
            <a:r>
              <a:rPr lang="en-GB" sz="2800" dirty="0">
                <a:latin typeface="Century Gothic" panose="020B0502020202020204" pitchFamily="34" charset="0"/>
              </a:rPr>
              <a:t>Burning fuels like petrol or diesel releases carbon dioxide.</a:t>
            </a:r>
          </a:p>
          <a:p>
            <a:endParaRPr lang="en-GB" sz="2800" dirty="0">
              <a:latin typeface="Century Gothic" panose="020B0502020202020204" pitchFamily="34" charset="0"/>
            </a:endParaRPr>
          </a:p>
          <a:p>
            <a:endParaRPr lang="en-GB" sz="2800" dirty="0">
              <a:latin typeface="Century Gothic" panose="020B0502020202020204" pitchFamily="34" charset="0"/>
            </a:endParaRPr>
          </a:p>
          <a:p>
            <a:endParaRPr lang="en-GB" sz="2800" dirty="0">
              <a:latin typeface="Century Gothic" panose="020B0502020202020204" pitchFamily="34" charset="0"/>
            </a:endParaRPr>
          </a:p>
          <a:p>
            <a:endParaRPr lang="en-GB" sz="2800" dirty="0">
              <a:latin typeface="Century Gothic" panose="020B0502020202020204" pitchFamily="34" charset="0"/>
            </a:endParaRPr>
          </a:p>
        </p:txBody>
      </p:sp>
      <p:sp>
        <p:nvSpPr>
          <p:cNvPr id="11" name="TextBox 10">
            <a:extLst>
              <a:ext uri="{FF2B5EF4-FFF2-40B4-BE49-F238E27FC236}">
                <a16:creationId xmlns:a16="http://schemas.microsoft.com/office/drawing/2014/main" id="{9D670098-F1E4-2642-8854-CCACAC393B06}"/>
              </a:ext>
            </a:extLst>
          </p:cNvPr>
          <p:cNvSpPr txBox="1"/>
          <p:nvPr/>
        </p:nvSpPr>
        <p:spPr>
          <a:xfrm>
            <a:off x="3376578" y="379083"/>
            <a:ext cx="5167990" cy="954107"/>
          </a:xfrm>
          <a:prstGeom prst="rect">
            <a:avLst/>
          </a:prstGeom>
          <a:noFill/>
        </p:spPr>
        <p:txBody>
          <a:bodyPr wrap="square" rtlCol="0">
            <a:spAutoFit/>
          </a:bodyPr>
          <a:lstStyle/>
          <a:p>
            <a:r>
              <a:rPr lang="en-GB" sz="2800" b="1" dirty="0">
                <a:latin typeface="Billy Light" panose="00000800000000000000" pitchFamily="50" charset="0"/>
              </a:rPr>
              <a:t>This </a:t>
            </a:r>
            <a:r>
              <a:rPr lang="en-AE" sz="2800" b="1" dirty="0">
                <a:latin typeface="Billy Light" panose="00000800000000000000" pitchFamily="50" charset="0"/>
              </a:rPr>
              <a:t>means thinking about what you already know. </a:t>
            </a:r>
          </a:p>
        </p:txBody>
      </p:sp>
      <p:pic>
        <p:nvPicPr>
          <p:cNvPr id="10" name="Picture 9">
            <a:extLst>
              <a:ext uri="{FF2B5EF4-FFF2-40B4-BE49-F238E27FC236}">
                <a16:creationId xmlns:a16="http://schemas.microsoft.com/office/drawing/2014/main" id="{D509A56C-1B8B-4B23-B9E4-3AA0171160B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8312" y="339414"/>
            <a:ext cx="2653610" cy="954107"/>
          </a:xfrm>
          <a:prstGeom prst="rect">
            <a:avLst/>
          </a:prstGeom>
        </p:spPr>
      </p:pic>
      <p:pic>
        <p:nvPicPr>
          <p:cNvPr id="13" name="Picture 12">
            <a:extLst>
              <a:ext uri="{FF2B5EF4-FFF2-40B4-BE49-F238E27FC236}">
                <a16:creationId xmlns:a16="http://schemas.microsoft.com/office/drawing/2014/main" id="{CE87B5FD-AE50-4220-B66B-45DE339788C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96650" y="6530745"/>
            <a:ext cx="1324518" cy="174220"/>
          </a:xfrm>
          <a:prstGeom prst="rect">
            <a:avLst/>
          </a:prstGeom>
        </p:spPr>
      </p:pic>
      <p:sp>
        <p:nvSpPr>
          <p:cNvPr id="5" name="TextBox 4">
            <a:extLst>
              <a:ext uri="{FF2B5EF4-FFF2-40B4-BE49-F238E27FC236}">
                <a16:creationId xmlns:a16="http://schemas.microsoft.com/office/drawing/2014/main" id="{A99A61E1-9F53-4BEA-A893-FEB40113949B}"/>
              </a:ext>
            </a:extLst>
          </p:cNvPr>
          <p:cNvSpPr txBox="1"/>
          <p:nvPr/>
        </p:nvSpPr>
        <p:spPr>
          <a:xfrm rot="20612766">
            <a:off x="5393975" y="4699032"/>
            <a:ext cx="648586" cy="369332"/>
          </a:xfrm>
          <a:prstGeom prst="rect">
            <a:avLst/>
          </a:prstGeom>
          <a:noFill/>
        </p:spPr>
        <p:txBody>
          <a:bodyPr wrap="square" rtlCol="0">
            <a:spAutoFit/>
          </a:bodyPr>
          <a:lstStyle/>
          <a:p>
            <a:r>
              <a:rPr lang="en-GB" dirty="0"/>
              <a:t>CO</a:t>
            </a:r>
            <a:r>
              <a:rPr lang="en-GB" baseline="-25000" dirty="0"/>
              <a:t>2</a:t>
            </a:r>
          </a:p>
        </p:txBody>
      </p:sp>
      <p:sp>
        <p:nvSpPr>
          <p:cNvPr id="14" name="TextBox 13">
            <a:extLst>
              <a:ext uri="{FF2B5EF4-FFF2-40B4-BE49-F238E27FC236}">
                <a16:creationId xmlns:a16="http://schemas.microsoft.com/office/drawing/2014/main" id="{50E39527-62EE-4B0E-AE6D-C58B97439A65}"/>
              </a:ext>
            </a:extLst>
          </p:cNvPr>
          <p:cNvSpPr txBox="1"/>
          <p:nvPr/>
        </p:nvSpPr>
        <p:spPr>
          <a:xfrm rot="20857652">
            <a:off x="5815912" y="3949032"/>
            <a:ext cx="648586" cy="369332"/>
          </a:xfrm>
          <a:prstGeom prst="rect">
            <a:avLst/>
          </a:prstGeom>
          <a:noFill/>
        </p:spPr>
        <p:txBody>
          <a:bodyPr wrap="square" rtlCol="0">
            <a:spAutoFit/>
          </a:bodyPr>
          <a:lstStyle/>
          <a:p>
            <a:r>
              <a:rPr lang="en-GB" dirty="0"/>
              <a:t>CO</a:t>
            </a:r>
            <a:r>
              <a:rPr lang="en-GB" baseline="-25000" dirty="0"/>
              <a:t>2</a:t>
            </a:r>
          </a:p>
        </p:txBody>
      </p:sp>
      <p:sp>
        <p:nvSpPr>
          <p:cNvPr id="15" name="TextBox 14">
            <a:extLst>
              <a:ext uri="{FF2B5EF4-FFF2-40B4-BE49-F238E27FC236}">
                <a16:creationId xmlns:a16="http://schemas.microsoft.com/office/drawing/2014/main" id="{EB66DC92-50C6-4FDC-9F78-97FD56322C05}"/>
              </a:ext>
            </a:extLst>
          </p:cNvPr>
          <p:cNvSpPr txBox="1"/>
          <p:nvPr/>
        </p:nvSpPr>
        <p:spPr>
          <a:xfrm rot="21346669">
            <a:off x="5952377" y="4386257"/>
            <a:ext cx="648586" cy="369332"/>
          </a:xfrm>
          <a:prstGeom prst="rect">
            <a:avLst/>
          </a:prstGeom>
          <a:noFill/>
        </p:spPr>
        <p:txBody>
          <a:bodyPr wrap="square" rtlCol="0">
            <a:spAutoFit/>
          </a:bodyPr>
          <a:lstStyle/>
          <a:p>
            <a:r>
              <a:rPr lang="en-GB" dirty="0"/>
              <a:t>CO</a:t>
            </a:r>
            <a:r>
              <a:rPr lang="en-GB" baseline="-25000" dirty="0"/>
              <a:t>2</a:t>
            </a:r>
          </a:p>
        </p:txBody>
      </p:sp>
      <p:sp>
        <p:nvSpPr>
          <p:cNvPr id="17" name="Rectangle 16">
            <a:extLst>
              <a:ext uri="{FF2B5EF4-FFF2-40B4-BE49-F238E27FC236}">
                <a16:creationId xmlns:a16="http://schemas.microsoft.com/office/drawing/2014/main" id="{D2927FA2-0C61-4080-90BF-DA677BC95D55}"/>
              </a:ext>
            </a:extLst>
          </p:cNvPr>
          <p:cNvSpPr/>
          <p:nvPr/>
        </p:nvSpPr>
        <p:spPr>
          <a:xfrm>
            <a:off x="1263387" y="5428191"/>
            <a:ext cx="9394372" cy="907941"/>
          </a:xfrm>
          <a:prstGeom prst="rect">
            <a:avLst/>
          </a:prstGeom>
        </p:spPr>
        <p:txBody>
          <a:bodyPr wrap="square">
            <a:spAutoFit/>
          </a:bodyPr>
          <a:lstStyle/>
          <a:p>
            <a:pPr lvl="0">
              <a:spcAft>
                <a:spcPts val="600"/>
              </a:spcAft>
            </a:pPr>
            <a:endParaRPr lang="en-GB" sz="2400" b="1" dirty="0">
              <a:solidFill>
                <a:prstClr val="black"/>
              </a:solidFill>
              <a:latin typeface="Century Gothic" panose="020B0502020202020204" pitchFamily="34" charset="0"/>
            </a:endParaRPr>
          </a:p>
          <a:p>
            <a:pPr lvl="0"/>
            <a:r>
              <a:rPr lang="en-GB" sz="2400" b="1" dirty="0">
                <a:solidFill>
                  <a:prstClr val="black"/>
                </a:solidFill>
                <a:latin typeface="Century Gothic" panose="020B0502020202020204" pitchFamily="34" charset="0"/>
              </a:rPr>
              <a:t>Why is combustion an example of oxidation?</a:t>
            </a:r>
          </a:p>
        </p:txBody>
      </p:sp>
      <p:pic>
        <p:nvPicPr>
          <p:cNvPr id="18" name="Picture 17" descr="A close up of a logo&#10;&#10;Description automatically generated">
            <a:extLst>
              <a:ext uri="{FF2B5EF4-FFF2-40B4-BE49-F238E27FC236}">
                <a16:creationId xmlns:a16="http://schemas.microsoft.com/office/drawing/2014/main" id="{31199124-B956-4CAF-9C87-B4BF70D2095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1335" y="5729255"/>
            <a:ext cx="809054" cy="680484"/>
          </a:xfrm>
          <a:prstGeom prst="rect">
            <a:avLst/>
          </a:prstGeom>
        </p:spPr>
      </p:pic>
      <p:sp>
        <p:nvSpPr>
          <p:cNvPr id="19" name="TextBox 18">
            <a:extLst>
              <a:ext uri="{FF2B5EF4-FFF2-40B4-BE49-F238E27FC236}">
                <a16:creationId xmlns:a16="http://schemas.microsoft.com/office/drawing/2014/main" id="{15639EE6-3ACB-4831-88AB-453463F82835}"/>
              </a:ext>
            </a:extLst>
          </p:cNvPr>
          <p:cNvSpPr txBox="1"/>
          <p:nvPr/>
        </p:nvSpPr>
        <p:spPr>
          <a:xfrm>
            <a:off x="411614" y="4025587"/>
            <a:ext cx="5327582" cy="1384995"/>
          </a:xfrm>
          <a:prstGeom prst="rect">
            <a:avLst/>
          </a:prstGeom>
          <a:noFill/>
        </p:spPr>
        <p:txBody>
          <a:bodyPr wrap="square">
            <a:spAutoFit/>
          </a:bodyPr>
          <a:lstStyle/>
          <a:p>
            <a:r>
              <a:rPr lang="en-GB" sz="2800" dirty="0">
                <a:latin typeface="Century Gothic" panose="020B0502020202020204" pitchFamily="34" charset="0"/>
              </a:rPr>
              <a:t>This is a combustion reaction:</a:t>
            </a:r>
          </a:p>
          <a:p>
            <a:r>
              <a:rPr lang="en-GB" sz="2800" dirty="0">
                <a:latin typeface="Century Gothic" panose="020B0502020202020204" pitchFamily="34" charset="0"/>
              </a:rPr>
              <a:t>Fuel + oxygen </a:t>
            </a:r>
            <a:r>
              <a:rPr lang="en-GB" sz="2800" dirty="0">
                <a:latin typeface="Century Gothic" panose="020B0502020202020204" pitchFamily="34" charset="0"/>
                <a:sym typeface="Wingdings" panose="05000000000000000000" pitchFamily="2" charset="2"/>
              </a:rPr>
              <a:t> </a:t>
            </a:r>
          </a:p>
          <a:p>
            <a:r>
              <a:rPr lang="en-GB" sz="2800" dirty="0">
                <a:latin typeface="Century Gothic" panose="020B0502020202020204" pitchFamily="34" charset="0"/>
                <a:sym typeface="Wingdings" panose="05000000000000000000" pitchFamily="2" charset="2"/>
              </a:rPr>
              <a:t>carbon dioxide + water</a:t>
            </a:r>
            <a:endParaRPr lang="en-GB" sz="2800" dirty="0">
              <a:latin typeface="Century Gothic" panose="020B0502020202020204" pitchFamily="34" charset="0"/>
            </a:endParaRPr>
          </a:p>
        </p:txBody>
      </p:sp>
    </p:spTree>
    <p:extLst>
      <p:ext uri="{BB962C8B-B14F-4D97-AF65-F5344CB8AC3E}">
        <p14:creationId xmlns:p14="http://schemas.microsoft.com/office/powerpoint/2010/main" val="2505240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toy&#10;&#10;Description automatically generated">
            <a:extLst>
              <a:ext uri="{FF2B5EF4-FFF2-40B4-BE49-F238E27FC236}">
                <a16:creationId xmlns:a16="http://schemas.microsoft.com/office/drawing/2014/main" id="{E7F832EF-CBB1-4A91-ACAE-E300600CC18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784967" y="2511636"/>
            <a:ext cx="3935014" cy="3040787"/>
          </a:xfrm>
          <a:prstGeom prst="rect">
            <a:avLst/>
          </a:prstGeom>
        </p:spPr>
      </p:pic>
      <p:sp>
        <p:nvSpPr>
          <p:cNvPr id="3" name="TextBox 2">
            <a:extLst>
              <a:ext uri="{FF2B5EF4-FFF2-40B4-BE49-F238E27FC236}">
                <a16:creationId xmlns:a16="http://schemas.microsoft.com/office/drawing/2014/main" id="{EEDC08B9-7E74-4AAB-930C-2BA7846F0BF4}"/>
              </a:ext>
            </a:extLst>
          </p:cNvPr>
          <p:cNvSpPr txBox="1"/>
          <p:nvPr/>
        </p:nvSpPr>
        <p:spPr>
          <a:xfrm>
            <a:off x="449600" y="1325405"/>
            <a:ext cx="7333673" cy="1384995"/>
          </a:xfrm>
          <a:prstGeom prst="rect">
            <a:avLst/>
          </a:prstGeom>
          <a:noFill/>
        </p:spPr>
        <p:txBody>
          <a:bodyPr wrap="square" rtlCol="0">
            <a:spAutoFit/>
          </a:bodyPr>
          <a:lstStyle/>
          <a:p>
            <a:r>
              <a:rPr lang="en-GB" sz="2800" dirty="0">
                <a:latin typeface="Century Gothic" panose="020B0502020202020204" pitchFamily="34" charset="0"/>
              </a:rPr>
              <a:t>Burning fuels in power stations releases carbon dioxide. The UK uses coal, gas and biomass (like wood).</a:t>
            </a:r>
          </a:p>
        </p:txBody>
      </p:sp>
      <p:sp>
        <p:nvSpPr>
          <p:cNvPr id="2" name="Rectangle 1">
            <a:extLst>
              <a:ext uri="{FF2B5EF4-FFF2-40B4-BE49-F238E27FC236}">
                <a16:creationId xmlns:a16="http://schemas.microsoft.com/office/drawing/2014/main" id="{3BF3BE1D-FDB0-B04A-BF12-2DD13B9A1497}"/>
              </a:ext>
            </a:extLst>
          </p:cNvPr>
          <p:cNvSpPr/>
          <p:nvPr/>
        </p:nvSpPr>
        <p:spPr>
          <a:xfrm>
            <a:off x="449600" y="802185"/>
            <a:ext cx="2258952" cy="523220"/>
          </a:xfrm>
          <a:prstGeom prst="rect">
            <a:avLst/>
          </a:prstGeom>
        </p:spPr>
        <p:txBody>
          <a:bodyPr wrap="none">
            <a:spAutoFit/>
          </a:bodyPr>
          <a:lstStyle/>
          <a:p>
            <a:pPr lvl="0"/>
            <a:r>
              <a:rPr lang="en-AE" sz="2800" b="1" dirty="0">
                <a:solidFill>
                  <a:prstClr val="black"/>
                </a:solidFill>
                <a:latin typeface="Century Gothic" panose="020B0502020202020204" pitchFamily="34" charset="0"/>
              </a:rPr>
              <a:t>2. Electricity</a:t>
            </a:r>
          </a:p>
        </p:txBody>
      </p:sp>
      <p:pic>
        <p:nvPicPr>
          <p:cNvPr id="8" name="Picture 7">
            <a:extLst>
              <a:ext uri="{FF2B5EF4-FFF2-40B4-BE49-F238E27FC236}">
                <a16:creationId xmlns:a16="http://schemas.microsoft.com/office/drawing/2014/main" id="{BEE65252-11AE-4712-896A-514AA3DA043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750" y="105839"/>
            <a:ext cx="1537814" cy="552922"/>
          </a:xfrm>
          <a:prstGeom prst="rect">
            <a:avLst/>
          </a:prstGeom>
        </p:spPr>
      </p:pic>
      <p:sp>
        <p:nvSpPr>
          <p:cNvPr id="9" name="TextBox 8">
            <a:extLst>
              <a:ext uri="{FF2B5EF4-FFF2-40B4-BE49-F238E27FC236}">
                <a16:creationId xmlns:a16="http://schemas.microsoft.com/office/drawing/2014/main" id="{65BBCF7E-9E5F-49F3-8A6B-1467DEA977E3}"/>
              </a:ext>
            </a:extLst>
          </p:cNvPr>
          <p:cNvSpPr txBox="1"/>
          <p:nvPr/>
        </p:nvSpPr>
        <p:spPr>
          <a:xfrm>
            <a:off x="495645" y="2986809"/>
            <a:ext cx="4239358" cy="2246769"/>
          </a:xfrm>
          <a:prstGeom prst="rect">
            <a:avLst/>
          </a:prstGeom>
          <a:noFill/>
        </p:spPr>
        <p:txBody>
          <a:bodyPr wrap="square">
            <a:spAutoFit/>
          </a:bodyPr>
          <a:lstStyle/>
          <a:p>
            <a:r>
              <a:rPr lang="en-GB" sz="2800" dirty="0">
                <a:latin typeface="Century Gothic" panose="020B0502020202020204" pitchFamily="34" charset="0"/>
              </a:rPr>
              <a:t>In newly industrialised countries like India and China they mostly burn coal to generate electricity.</a:t>
            </a:r>
          </a:p>
        </p:txBody>
      </p:sp>
      <p:sp>
        <p:nvSpPr>
          <p:cNvPr id="11" name="TextBox 10">
            <a:extLst>
              <a:ext uri="{FF2B5EF4-FFF2-40B4-BE49-F238E27FC236}">
                <a16:creationId xmlns:a16="http://schemas.microsoft.com/office/drawing/2014/main" id="{208EEDF1-8894-46DE-B9B1-837F5EC396C8}"/>
              </a:ext>
            </a:extLst>
          </p:cNvPr>
          <p:cNvSpPr txBox="1"/>
          <p:nvPr/>
        </p:nvSpPr>
        <p:spPr>
          <a:xfrm>
            <a:off x="6038295" y="3244334"/>
            <a:ext cx="648586" cy="369332"/>
          </a:xfrm>
          <a:prstGeom prst="rect">
            <a:avLst/>
          </a:prstGeom>
          <a:noFill/>
        </p:spPr>
        <p:txBody>
          <a:bodyPr wrap="square" rtlCol="0">
            <a:spAutoFit/>
          </a:bodyPr>
          <a:lstStyle/>
          <a:p>
            <a:r>
              <a:rPr lang="en-GB" dirty="0"/>
              <a:t>CO</a:t>
            </a:r>
            <a:r>
              <a:rPr lang="en-GB" baseline="-25000" dirty="0"/>
              <a:t>2</a:t>
            </a:r>
          </a:p>
        </p:txBody>
      </p:sp>
      <p:sp>
        <p:nvSpPr>
          <p:cNvPr id="12" name="TextBox 11">
            <a:extLst>
              <a:ext uri="{FF2B5EF4-FFF2-40B4-BE49-F238E27FC236}">
                <a16:creationId xmlns:a16="http://schemas.microsoft.com/office/drawing/2014/main" id="{DE104152-6275-42C4-B341-DEDC43F749FC}"/>
              </a:ext>
            </a:extLst>
          </p:cNvPr>
          <p:cNvSpPr txBox="1"/>
          <p:nvPr/>
        </p:nvSpPr>
        <p:spPr>
          <a:xfrm>
            <a:off x="6671740" y="3244334"/>
            <a:ext cx="648586" cy="369332"/>
          </a:xfrm>
          <a:prstGeom prst="rect">
            <a:avLst/>
          </a:prstGeom>
          <a:noFill/>
        </p:spPr>
        <p:txBody>
          <a:bodyPr wrap="square" rtlCol="0">
            <a:spAutoFit/>
          </a:bodyPr>
          <a:lstStyle/>
          <a:p>
            <a:r>
              <a:rPr lang="en-GB" dirty="0"/>
              <a:t>CO</a:t>
            </a:r>
            <a:r>
              <a:rPr lang="en-GB" baseline="-25000" dirty="0"/>
              <a:t>2</a:t>
            </a:r>
          </a:p>
        </p:txBody>
      </p:sp>
      <p:sp>
        <p:nvSpPr>
          <p:cNvPr id="13" name="TextBox 12">
            <a:extLst>
              <a:ext uri="{FF2B5EF4-FFF2-40B4-BE49-F238E27FC236}">
                <a16:creationId xmlns:a16="http://schemas.microsoft.com/office/drawing/2014/main" id="{E71A28BE-F9EF-4823-A301-5BB52A47E3AE}"/>
              </a:ext>
            </a:extLst>
          </p:cNvPr>
          <p:cNvSpPr txBox="1"/>
          <p:nvPr/>
        </p:nvSpPr>
        <p:spPr>
          <a:xfrm>
            <a:off x="7048064" y="2956620"/>
            <a:ext cx="648586" cy="369332"/>
          </a:xfrm>
          <a:prstGeom prst="rect">
            <a:avLst/>
          </a:prstGeom>
          <a:noFill/>
        </p:spPr>
        <p:txBody>
          <a:bodyPr wrap="square" rtlCol="0">
            <a:spAutoFit/>
          </a:bodyPr>
          <a:lstStyle/>
          <a:p>
            <a:r>
              <a:rPr lang="en-GB" dirty="0"/>
              <a:t>CO</a:t>
            </a:r>
            <a:r>
              <a:rPr lang="en-GB" baseline="-25000" dirty="0"/>
              <a:t>2</a:t>
            </a:r>
          </a:p>
        </p:txBody>
      </p:sp>
      <p:sp>
        <p:nvSpPr>
          <p:cNvPr id="14" name="TextBox 13">
            <a:extLst>
              <a:ext uri="{FF2B5EF4-FFF2-40B4-BE49-F238E27FC236}">
                <a16:creationId xmlns:a16="http://schemas.microsoft.com/office/drawing/2014/main" id="{DA47B653-A12A-4150-9C9B-CC5D17BF8BBB}"/>
              </a:ext>
            </a:extLst>
          </p:cNvPr>
          <p:cNvSpPr txBox="1"/>
          <p:nvPr/>
        </p:nvSpPr>
        <p:spPr>
          <a:xfrm>
            <a:off x="6373896" y="2915811"/>
            <a:ext cx="648586" cy="369332"/>
          </a:xfrm>
          <a:prstGeom prst="rect">
            <a:avLst/>
          </a:prstGeom>
          <a:noFill/>
        </p:spPr>
        <p:txBody>
          <a:bodyPr wrap="square" rtlCol="0">
            <a:spAutoFit/>
          </a:bodyPr>
          <a:lstStyle/>
          <a:p>
            <a:r>
              <a:rPr lang="en-GB" dirty="0"/>
              <a:t>CO</a:t>
            </a:r>
            <a:r>
              <a:rPr lang="en-GB" baseline="-25000" dirty="0"/>
              <a:t>2</a:t>
            </a:r>
          </a:p>
        </p:txBody>
      </p:sp>
      <p:pic>
        <p:nvPicPr>
          <p:cNvPr id="15" name="Picture 14">
            <a:extLst>
              <a:ext uri="{FF2B5EF4-FFF2-40B4-BE49-F238E27FC236}">
                <a16:creationId xmlns:a16="http://schemas.microsoft.com/office/drawing/2014/main" id="{EF57A681-BD5D-4402-B5A4-B6F404193EB4}"/>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96650" y="6530745"/>
            <a:ext cx="1324518" cy="174220"/>
          </a:xfrm>
          <a:prstGeom prst="rect">
            <a:avLst/>
          </a:prstGeom>
        </p:spPr>
      </p:pic>
      <p:sp>
        <p:nvSpPr>
          <p:cNvPr id="16" name="Rectangle 15">
            <a:extLst>
              <a:ext uri="{FF2B5EF4-FFF2-40B4-BE49-F238E27FC236}">
                <a16:creationId xmlns:a16="http://schemas.microsoft.com/office/drawing/2014/main" id="{255412B1-9802-47A9-8B14-E85C3C9DEB6F}"/>
              </a:ext>
            </a:extLst>
          </p:cNvPr>
          <p:cNvSpPr/>
          <p:nvPr/>
        </p:nvSpPr>
        <p:spPr>
          <a:xfrm>
            <a:off x="1263387" y="5428191"/>
            <a:ext cx="9394372" cy="907941"/>
          </a:xfrm>
          <a:prstGeom prst="rect">
            <a:avLst/>
          </a:prstGeom>
        </p:spPr>
        <p:txBody>
          <a:bodyPr wrap="square">
            <a:spAutoFit/>
          </a:bodyPr>
          <a:lstStyle/>
          <a:p>
            <a:pPr lvl="0">
              <a:spcAft>
                <a:spcPts val="600"/>
              </a:spcAft>
            </a:pPr>
            <a:endParaRPr lang="en-GB" sz="2400" b="1" dirty="0">
              <a:solidFill>
                <a:prstClr val="black"/>
              </a:solidFill>
              <a:latin typeface="Century Gothic" panose="020B0502020202020204" pitchFamily="34" charset="0"/>
            </a:endParaRPr>
          </a:p>
          <a:p>
            <a:pPr lvl="0"/>
            <a:r>
              <a:rPr lang="en-GB" sz="2400" b="1" dirty="0">
                <a:solidFill>
                  <a:prstClr val="black"/>
                </a:solidFill>
                <a:latin typeface="Century Gothic" panose="020B0502020202020204" pitchFamily="34" charset="0"/>
              </a:rPr>
              <a:t>Why is the UK closing down coal power plants?</a:t>
            </a:r>
          </a:p>
        </p:txBody>
      </p:sp>
      <p:pic>
        <p:nvPicPr>
          <p:cNvPr id="17" name="Picture 16" descr="A close up of a logo&#10;&#10;Description automatically generated">
            <a:extLst>
              <a:ext uri="{FF2B5EF4-FFF2-40B4-BE49-F238E27FC236}">
                <a16:creationId xmlns:a16="http://schemas.microsoft.com/office/drawing/2014/main" id="{D4B5372F-8677-4933-B70D-A05E66715B6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1335" y="5710005"/>
            <a:ext cx="809054" cy="680484"/>
          </a:xfrm>
          <a:prstGeom prst="rect">
            <a:avLst/>
          </a:prstGeom>
        </p:spPr>
      </p:pic>
    </p:spTree>
    <p:extLst>
      <p:ext uri="{BB962C8B-B14F-4D97-AF65-F5344CB8AC3E}">
        <p14:creationId xmlns:p14="http://schemas.microsoft.com/office/powerpoint/2010/main" val="1512448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DC08B9-7E74-4AAB-930C-2BA7846F0BF4}"/>
              </a:ext>
            </a:extLst>
          </p:cNvPr>
          <p:cNvSpPr txBox="1"/>
          <p:nvPr/>
        </p:nvSpPr>
        <p:spPr>
          <a:xfrm>
            <a:off x="449600" y="1325405"/>
            <a:ext cx="7333673" cy="954107"/>
          </a:xfrm>
          <a:prstGeom prst="rect">
            <a:avLst/>
          </a:prstGeom>
          <a:noFill/>
        </p:spPr>
        <p:txBody>
          <a:bodyPr wrap="square" rtlCol="0">
            <a:spAutoFit/>
          </a:bodyPr>
          <a:lstStyle/>
          <a:p>
            <a:r>
              <a:rPr lang="en-GB" sz="2800" dirty="0">
                <a:latin typeface="Century Gothic" panose="020B0502020202020204" pitchFamily="34" charset="0"/>
              </a:rPr>
              <a:t>When rubbish decays in landfill or is burnt in incinerators it releases carbon dioxide.</a:t>
            </a:r>
          </a:p>
        </p:txBody>
      </p:sp>
      <p:sp>
        <p:nvSpPr>
          <p:cNvPr id="2" name="Rectangle 1">
            <a:extLst>
              <a:ext uri="{FF2B5EF4-FFF2-40B4-BE49-F238E27FC236}">
                <a16:creationId xmlns:a16="http://schemas.microsoft.com/office/drawing/2014/main" id="{3BF3BE1D-FDB0-B04A-BF12-2DD13B9A1497}"/>
              </a:ext>
            </a:extLst>
          </p:cNvPr>
          <p:cNvSpPr/>
          <p:nvPr/>
        </p:nvSpPr>
        <p:spPr>
          <a:xfrm>
            <a:off x="449600" y="802185"/>
            <a:ext cx="1643399" cy="523220"/>
          </a:xfrm>
          <a:prstGeom prst="rect">
            <a:avLst/>
          </a:prstGeom>
        </p:spPr>
        <p:txBody>
          <a:bodyPr wrap="none">
            <a:spAutoFit/>
          </a:bodyPr>
          <a:lstStyle/>
          <a:p>
            <a:pPr lvl="0"/>
            <a:r>
              <a:rPr lang="en-AE" sz="2800" b="1" dirty="0">
                <a:solidFill>
                  <a:prstClr val="black"/>
                </a:solidFill>
                <a:latin typeface="Century Gothic" panose="020B0502020202020204" pitchFamily="34" charset="0"/>
              </a:rPr>
              <a:t>3. Waste</a:t>
            </a:r>
          </a:p>
        </p:txBody>
      </p:sp>
      <p:pic>
        <p:nvPicPr>
          <p:cNvPr id="8" name="Picture 7">
            <a:extLst>
              <a:ext uri="{FF2B5EF4-FFF2-40B4-BE49-F238E27FC236}">
                <a16:creationId xmlns:a16="http://schemas.microsoft.com/office/drawing/2014/main" id="{BEE65252-11AE-4712-896A-514AA3DA043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9750" y="105839"/>
            <a:ext cx="1537814" cy="552922"/>
          </a:xfrm>
          <a:prstGeom prst="rect">
            <a:avLst/>
          </a:prstGeom>
        </p:spPr>
      </p:pic>
      <p:sp>
        <p:nvSpPr>
          <p:cNvPr id="11" name="TextBox 10">
            <a:extLst>
              <a:ext uri="{FF2B5EF4-FFF2-40B4-BE49-F238E27FC236}">
                <a16:creationId xmlns:a16="http://schemas.microsoft.com/office/drawing/2014/main" id="{208EEDF1-8894-46DE-B9B1-837F5EC396C8}"/>
              </a:ext>
            </a:extLst>
          </p:cNvPr>
          <p:cNvSpPr txBox="1"/>
          <p:nvPr/>
        </p:nvSpPr>
        <p:spPr>
          <a:xfrm>
            <a:off x="6032367" y="2747994"/>
            <a:ext cx="648586" cy="369332"/>
          </a:xfrm>
          <a:prstGeom prst="rect">
            <a:avLst/>
          </a:prstGeom>
          <a:noFill/>
        </p:spPr>
        <p:txBody>
          <a:bodyPr wrap="square" rtlCol="0">
            <a:spAutoFit/>
          </a:bodyPr>
          <a:lstStyle/>
          <a:p>
            <a:r>
              <a:rPr lang="en-GB" dirty="0"/>
              <a:t>CO</a:t>
            </a:r>
            <a:r>
              <a:rPr lang="en-GB" baseline="-25000" dirty="0"/>
              <a:t>2</a:t>
            </a:r>
          </a:p>
        </p:txBody>
      </p:sp>
      <p:sp>
        <p:nvSpPr>
          <p:cNvPr id="12" name="TextBox 11">
            <a:extLst>
              <a:ext uri="{FF2B5EF4-FFF2-40B4-BE49-F238E27FC236}">
                <a16:creationId xmlns:a16="http://schemas.microsoft.com/office/drawing/2014/main" id="{DE104152-6275-42C4-B341-DEDC43F749FC}"/>
              </a:ext>
            </a:extLst>
          </p:cNvPr>
          <p:cNvSpPr txBox="1"/>
          <p:nvPr/>
        </p:nvSpPr>
        <p:spPr>
          <a:xfrm>
            <a:off x="6665812" y="2747994"/>
            <a:ext cx="648586" cy="369332"/>
          </a:xfrm>
          <a:prstGeom prst="rect">
            <a:avLst/>
          </a:prstGeom>
          <a:noFill/>
        </p:spPr>
        <p:txBody>
          <a:bodyPr wrap="square" rtlCol="0">
            <a:spAutoFit/>
          </a:bodyPr>
          <a:lstStyle/>
          <a:p>
            <a:r>
              <a:rPr lang="en-GB" dirty="0"/>
              <a:t>CO</a:t>
            </a:r>
            <a:r>
              <a:rPr lang="en-GB" baseline="-25000" dirty="0"/>
              <a:t>2</a:t>
            </a:r>
          </a:p>
        </p:txBody>
      </p:sp>
      <p:sp>
        <p:nvSpPr>
          <p:cNvPr id="13" name="TextBox 12">
            <a:extLst>
              <a:ext uri="{FF2B5EF4-FFF2-40B4-BE49-F238E27FC236}">
                <a16:creationId xmlns:a16="http://schemas.microsoft.com/office/drawing/2014/main" id="{E71A28BE-F9EF-4823-A301-5BB52A47E3AE}"/>
              </a:ext>
            </a:extLst>
          </p:cNvPr>
          <p:cNvSpPr txBox="1"/>
          <p:nvPr/>
        </p:nvSpPr>
        <p:spPr>
          <a:xfrm>
            <a:off x="7042136" y="2460280"/>
            <a:ext cx="648586" cy="369332"/>
          </a:xfrm>
          <a:prstGeom prst="rect">
            <a:avLst/>
          </a:prstGeom>
          <a:noFill/>
        </p:spPr>
        <p:txBody>
          <a:bodyPr wrap="square" rtlCol="0">
            <a:spAutoFit/>
          </a:bodyPr>
          <a:lstStyle/>
          <a:p>
            <a:r>
              <a:rPr lang="en-GB" dirty="0"/>
              <a:t>CO</a:t>
            </a:r>
            <a:r>
              <a:rPr lang="en-GB" baseline="-25000" dirty="0"/>
              <a:t>2</a:t>
            </a:r>
          </a:p>
        </p:txBody>
      </p:sp>
      <p:sp>
        <p:nvSpPr>
          <p:cNvPr id="14" name="TextBox 13">
            <a:extLst>
              <a:ext uri="{FF2B5EF4-FFF2-40B4-BE49-F238E27FC236}">
                <a16:creationId xmlns:a16="http://schemas.microsoft.com/office/drawing/2014/main" id="{DA47B653-A12A-4150-9C9B-CC5D17BF8BBB}"/>
              </a:ext>
            </a:extLst>
          </p:cNvPr>
          <p:cNvSpPr txBox="1"/>
          <p:nvPr/>
        </p:nvSpPr>
        <p:spPr>
          <a:xfrm>
            <a:off x="6367968" y="2419471"/>
            <a:ext cx="648586" cy="369332"/>
          </a:xfrm>
          <a:prstGeom prst="rect">
            <a:avLst/>
          </a:prstGeom>
          <a:noFill/>
        </p:spPr>
        <p:txBody>
          <a:bodyPr wrap="square" rtlCol="0">
            <a:spAutoFit/>
          </a:bodyPr>
          <a:lstStyle/>
          <a:p>
            <a:r>
              <a:rPr lang="en-GB" dirty="0"/>
              <a:t>CO</a:t>
            </a:r>
            <a:r>
              <a:rPr lang="en-GB" baseline="-25000" dirty="0"/>
              <a:t>2</a:t>
            </a:r>
          </a:p>
        </p:txBody>
      </p:sp>
      <p:pic>
        <p:nvPicPr>
          <p:cNvPr id="15" name="Picture 14">
            <a:extLst>
              <a:ext uri="{FF2B5EF4-FFF2-40B4-BE49-F238E27FC236}">
                <a16:creationId xmlns:a16="http://schemas.microsoft.com/office/drawing/2014/main" id="{EF57A681-BD5D-4402-B5A4-B6F404193EB4}"/>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96650" y="6530745"/>
            <a:ext cx="1324518" cy="174220"/>
          </a:xfrm>
          <a:prstGeom prst="rect">
            <a:avLst/>
          </a:prstGeom>
        </p:spPr>
      </p:pic>
      <p:pic>
        <p:nvPicPr>
          <p:cNvPr id="5" name="Picture 4">
            <a:extLst>
              <a:ext uri="{FF2B5EF4-FFF2-40B4-BE49-F238E27FC236}">
                <a16:creationId xmlns:a16="http://schemas.microsoft.com/office/drawing/2014/main" id="{41E5C646-622D-4B28-A85D-77ACC6A7597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52918" y="2449566"/>
            <a:ext cx="3441328" cy="2900222"/>
          </a:xfrm>
          <a:prstGeom prst="rect">
            <a:avLst/>
          </a:prstGeom>
        </p:spPr>
      </p:pic>
      <p:pic>
        <p:nvPicPr>
          <p:cNvPr id="7" name="Picture 6">
            <a:extLst>
              <a:ext uri="{FF2B5EF4-FFF2-40B4-BE49-F238E27FC236}">
                <a16:creationId xmlns:a16="http://schemas.microsoft.com/office/drawing/2014/main" id="{F3796CC9-E76F-4F5F-BF59-B932BB34AFA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49600" y="2604137"/>
            <a:ext cx="3347843" cy="2713704"/>
          </a:xfrm>
          <a:prstGeom prst="rect">
            <a:avLst/>
          </a:prstGeom>
        </p:spPr>
      </p:pic>
      <p:sp>
        <p:nvSpPr>
          <p:cNvPr id="16" name="TextBox 15">
            <a:extLst>
              <a:ext uri="{FF2B5EF4-FFF2-40B4-BE49-F238E27FC236}">
                <a16:creationId xmlns:a16="http://schemas.microsoft.com/office/drawing/2014/main" id="{E4138A42-CED6-4764-A1E1-A7C00D80B7C3}"/>
              </a:ext>
            </a:extLst>
          </p:cNvPr>
          <p:cNvSpPr txBox="1"/>
          <p:nvPr/>
        </p:nvSpPr>
        <p:spPr>
          <a:xfrm>
            <a:off x="1601859" y="3112937"/>
            <a:ext cx="648586" cy="369332"/>
          </a:xfrm>
          <a:prstGeom prst="rect">
            <a:avLst/>
          </a:prstGeom>
          <a:noFill/>
        </p:spPr>
        <p:txBody>
          <a:bodyPr wrap="square" rtlCol="0">
            <a:spAutoFit/>
          </a:bodyPr>
          <a:lstStyle/>
          <a:p>
            <a:r>
              <a:rPr lang="en-GB" dirty="0"/>
              <a:t>CO</a:t>
            </a:r>
            <a:r>
              <a:rPr lang="en-GB" baseline="-25000" dirty="0"/>
              <a:t>2</a:t>
            </a:r>
          </a:p>
        </p:txBody>
      </p:sp>
      <p:sp>
        <p:nvSpPr>
          <p:cNvPr id="17" name="TextBox 16">
            <a:extLst>
              <a:ext uri="{FF2B5EF4-FFF2-40B4-BE49-F238E27FC236}">
                <a16:creationId xmlns:a16="http://schemas.microsoft.com/office/drawing/2014/main" id="{85BB3022-1FFB-47C4-970C-ECA5008D240A}"/>
              </a:ext>
            </a:extLst>
          </p:cNvPr>
          <p:cNvSpPr txBox="1"/>
          <p:nvPr/>
        </p:nvSpPr>
        <p:spPr>
          <a:xfrm>
            <a:off x="1899703" y="2722543"/>
            <a:ext cx="648586" cy="369332"/>
          </a:xfrm>
          <a:prstGeom prst="rect">
            <a:avLst/>
          </a:prstGeom>
          <a:noFill/>
        </p:spPr>
        <p:txBody>
          <a:bodyPr wrap="square" rtlCol="0">
            <a:spAutoFit/>
          </a:bodyPr>
          <a:lstStyle/>
          <a:p>
            <a:r>
              <a:rPr lang="en-GB" dirty="0"/>
              <a:t>CO</a:t>
            </a:r>
            <a:r>
              <a:rPr lang="en-GB" baseline="-25000" dirty="0"/>
              <a:t>2</a:t>
            </a:r>
          </a:p>
        </p:txBody>
      </p:sp>
      <p:sp>
        <p:nvSpPr>
          <p:cNvPr id="18" name="TextBox 17">
            <a:extLst>
              <a:ext uri="{FF2B5EF4-FFF2-40B4-BE49-F238E27FC236}">
                <a16:creationId xmlns:a16="http://schemas.microsoft.com/office/drawing/2014/main" id="{6C5CD148-7781-4F4C-9D73-1662D2EEFDAE}"/>
              </a:ext>
            </a:extLst>
          </p:cNvPr>
          <p:cNvSpPr txBox="1"/>
          <p:nvPr/>
        </p:nvSpPr>
        <p:spPr>
          <a:xfrm>
            <a:off x="2375358" y="3210281"/>
            <a:ext cx="648586" cy="369332"/>
          </a:xfrm>
          <a:prstGeom prst="rect">
            <a:avLst/>
          </a:prstGeom>
          <a:noFill/>
        </p:spPr>
        <p:txBody>
          <a:bodyPr wrap="square" rtlCol="0">
            <a:spAutoFit/>
          </a:bodyPr>
          <a:lstStyle/>
          <a:p>
            <a:r>
              <a:rPr lang="en-GB" dirty="0"/>
              <a:t>CO</a:t>
            </a:r>
            <a:r>
              <a:rPr lang="en-GB" baseline="-25000" dirty="0"/>
              <a:t>2</a:t>
            </a:r>
          </a:p>
        </p:txBody>
      </p:sp>
      <p:sp>
        <p:nvSpPr>
          <p:cNvPr id="19" name="TextBox 18">
            <a:extLst>
              <a:ext uri="{FF2B5EF4-FFF2-40B4-BE49-F238E27FC236}">
                <a16:creationId xmlns:a16="http://schemas.microsoft.com/office/drawing/2014/main" id="{589B6C0F-DC31-4874-BF78-1C9B68B33FEF}"/>
              </a:ext>
            </a:extLst>
          </p:cNvPr>
          <p:cNvSpPr txBox="1"/>
          <p:nvPr/>
        </p:nvSpPr>
        <p:spPr>
          <a:xfrm>
            <a:off x="2563520" y="2829612"/>
            <a:ext cx="648586" cy="369332"/>
          </a:xfrm>
          <a:prstGeom prst="rect">
            <a:avLst/>
          </a:prstGeom>
          <a:noFill/>
        </p:spPr>
        <p:txBody>
          <a:bodyPr wrap="square" rtlCol="0">
            <a:spAutoFit/>
          </a:bodyPr>
          <a:lstStyle/>
          <a:p>
            <a:r>
              <a:rPr lang="en-GB" dirty="0"/>
              <a:t>CO</a:t>
            </a:r>
            <a:r>
              <a:rPr lang="en-GB" baseline="-25000" dirty="0"/>
              <a:t>2</a:t>
            </a:r>
          </a:p>
        </p:txBody>
      </p:sp>
      <p:sp>
        <p:nvSpPr>
          <p:cNvPr id="20" name="TextBox 19">
            <a:extLst>
              <a:ext uri="{FF2B5EF4-FFF2-40B4-BE49-F238E27FC236}">
                <a16:creationId xmlns:a16="http://schemas.microsoft.com/office/drawing/2014/main" id="{E0D563A4-A346-42AC-A16A-B5F562EFE833}"/>
              </a:ext>
            </a:extLst>
          </p:cNvPr>
          <p:cNvSpPr txBox="1"/>
          <p:nvPr/>
        </p:nvSpPr>
        <p:spPr>
          <a:xfrm>
            <a:off x="6998846" y="3163025"/>
            <a:ext cx="648586" cy="369332"/>
          </a:xfrm>
          <a:prstGeom prst="rect">
            <a:avLst/>
          </a:prstGeom>
          <a:noFill/>
        </p:spPr>
        <p:txBody>
          <a:bodyPr wrap="square" rtlCol="0">
            <a:spAutoFit/>
          </a:bodyPr>
          <a:lstStyle/>
          <a:p>
            <a:r>
              <a:rPr lang="en-GB" dirty="0"/>
              <a:t>CO</a:t>
            </a:r>
            <a:r>
              <a:rPr lang="en-GB" baseline="-25000" dirty="0"/>
              <a:t>2</a:t>
            </a:r>
          </a:p>
        </p:txBody>
      </p:sp>
      <p:sp>
        <p:nvSpPr>
          <p:cNvPr id="21" name="TextBox 20">
            <a:extLst>
              <a:ext uri="{FF2B5EF4-FFF2-40B4-BE49-F238E27FC236}">
                <a16:creationId xmlns:a16="http://schemas.microsoft.com/office/drawing/2014/main" id="{11902D09-7731-42CB-9B96-7C2816A21DBF}"/>
              </a:ext>
            </a:extLst>
          </p:cNvPr>
          <p:cNvSpPr txBox="1"/>
          <p:nvPr/>
        </p:nvSpPr>
        <p:spPr>
          <a:xfrm>
            <a:off x="6473582" y="2932392"/>
            <a:ext cx="648586" cy="369332"/>
          </a:xfrm>
          <a:prstGeom prst="rect">
            <a:avLst/>
          </a:prstGeom>
          <a:noFill/>
        </p:spPr>
        <p:txBody>
          <a:bodyPr wrap="square" rtlCol="0">
            <a:spAutoFit/>
          </a:bodyPr>
          <a:lstStyle/>
          <a:p>
            <a:r>
              <a:rPr lang="en-GB" dirty="0"/>
              <a:t>CO</a:t>
            </a:r>
            <a:r>
              <a:rPr lang="en-GB" baseline="-25000" dirty="0"/>
              <a:t>2</a:t>
            </a:r>
          </a:p>
        </p:txBody>
      </p:sp>
      <p:sp>
        <p:nvSpPr>
          <p:cNvPr id="22" name="TextBox 21">
            <a:extLst>
              <a:ext uri="{FF2B5EF4-FFF2-40B4-BE49-F238E27FC236}">
                <a16:creationId xmlns:a16="http://schemas.microsoft.com/office/drawing/2014/main" id="{B7AD3237-9869-4F6D-ACC1-05C0E8922E9C}"/>
              </a:ext>
            </a:extLst>
          </p:cNvPr>
          <p:cNvSpPr txBox="1"/>
          <p:nvPr/>
        </p:nvSpPr>
        <p:spPr>
          <a:xfrm>
            <a:off x="7024521" y="2603869"/>
            <a:ext cx="648586" cy="369332"/>
          </a:xfrm>
          <a:prstGeom prst="rect">
            <a:avLst/>
          </a:prstGeom>
          <a:noFill/>
        </p:spPr>
        <p:txBody>
          <a:bodyPr wrap="square" rtlCol="0">
            <a:spAutoFit/>
          </a:bodyPr>
          <a:lstStyle/>
          <a:p>
            <a:r>
              <a:rPr lang="en-GB" dirty="0"/>
              <a:t>CO</a:t>
            </a:r>
            <a:r>
              <a:rPr lang="en-GB" baseline="-25000" dirty="0"/>
              <a:t>2</a:t>
            </a:r>
          </a:p>
        </p:txBody>
      </p:sp>
      <p:sp>
        <p:nvSpPr>
          <p:cNvPr id="24" name="Rectangle 23">
            <a:extLst>
              <a:ext uri="{FF2B5EF4-FFF2-40B4-BE49-F238E27FC236}">
                <a16:creationId xmlns:a16="http://schemas.microsoft.com/office/drawing/2014/main" id="{0E0F8486-97C1-4E69-9232-4B7AE9B3467D}"/>
              </a:ext>
            </a:extLst>
          </p:cNvPr>
          <p:cNvSpPr/>
          <p:nvPr/>
        </p:nvSpPr>
        <p:spPr>
          <a:xfrm>
            <a:off x="1263387" y="5185497"/>
            <a:ext cx="7412301" cy="1277273"/>
          </a:xfrm>
          <a:prstGeom prst="rect">
            <a:avLst/>
          </a:prstGeom>
        </p:spPr>
        <p:txBody>
          <a:bodyPr wrap="square">
            <a:spAutoFit/>
          </a:bodyPr>
          <a:lstStyle/>
          <a:p>
            <a:pPr lvl="0">
              <a:spcAft>
                <a:spcPts val="600"/>
              </a:spcAft>
            </a:pPr>
            <a:endParaRPr lang="en-GB" sz="2400" b="1" dirty="0">
              <a:solidFill>
                <a:prstClr val="black"/>
              </a:solidFill>
              <a:latin typeface="Century Gothic" panose="020B0502020202020204" pitchFamily="34" charset="0"/>
            </a:endParaRPr>
          </a:p>
          <a:p>
            <a:pPr lvl="0"/>
            <a:r>
              <a:rPr lang="en-GB" sz="2400" b="1" dirty="0">
                <a:solidFill>
                  <a:prstClr val="black"/>
                </a:solidFill>
                <a:latin typeface="Century Gothic" panose="020B0502020202020204" pitchFamily="34" charset="0"/>
              </a:rPr>
              <a:t>Why do decomposers (organisms that carry out decay) release carbon dioxide?</a:t>
            </a:r>
          </a:p>
        </p:txBody>
      </p:sp>
      <p:pic>
        <p:nvPicPr>
          <p:cNvPr id="25" name="Picture 24" descr="A close up of a logo&#10;&#10;Description automatically generated">
            <a:extLst>
              <a:ext uri="{FF2B5EF4-FFF2-40B4-BE49-F238E27FC236}">
                <a16:creationId xmlns:a16="http://schemas.microsoft.com/office/drawing/2014/main" id="{A0E56796-C52C-4E07-B68B-2076F175D31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31335" y="5661880"/>
            <a:ext cx="809054" cy="680484"/>
          </a:xfrm>
          <a:prstGeom prst="rect">
            <a:avLst/>
          </a:prstGeom>
        </p:spPr>
      </p:pic>
    </p:spTree>
    <p:extLst>
      <p:ext uri="{BB962C8B-B14F-4D97-AF65-F5344CB8AC3E}">
        <p14:creationId xmlns:p14="http://schemas.microsoft.com/office/powerpoint/2010/main" val="2701502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50CCBAB-3451-46C2-8493-29FB77EFD29F}"/>
              </a:ext>
            </a:extLst>
          </p:cNvPr>
          <p:cNvSpPr txBox="1"/>
          <p:nvPr/>
        </p:nvSpPr>
        <p:spPr>
          <a:xfrm>
            <a:off x="468311" y="1874728"/>
            <a:ext cx="8242470" cy="3970318"/>
          </a:xfrm>
          <a:prstGeom prst="rect">
            <a:avLst/>
          </a:prstGeom>
          <a:noFill/>
        </p:spPr>
        <p:txBody>
          <a:bodyPr wrap="square" rtlCol="0">
            <a:spAutoFit/>
          </a:bodyPr>
          <a:lstStyle/>
          <a:p>
            <a:r>
              <a:rPr lang="en-GB" sz="2800" dirty="0">
                <a:latin typeface="Century Gothic" panose="020B0502020202020204" pitchFamily="34" charset="0"/>
              </a:rPr>
              <a:t>We know that CO</a:t>
            </a:r>
            <a:r>
              <a:rPr lang="en-GB" sz="2800" baseline="-25000" dirty="0">
                <a:latin typeface="Century Gothic" panose="020B0502020202020204" pitchFamily="34" charset="0"/>
              </a:rPr>
              <a:t>2</a:t>
            </a:r>
            <a:r>
              <a:rPr lang="en-GB" sz="2800" dirty="0">
                <a:latin typeface="Century Gothic" panose="020B0502020202020204" pitchFamily="34" charset="0"/>
              </a:rPr>
              <a:t> is released when materials burn in: </a:t>
            </a:r>
          </a:p>
          <a:p>
            <a:pPr marL="457200" indent="-457200">
              <a:buFont typeface="Arial" panose="020B0604020202020204" pitchFamily="34" charset="0"/>
              <a:buChar char="•"/>
            </a:pPr>
            <a:r>
              <a:rPr lang="en-GB" sz="2800" dirty="0">
                <a:latin typeface="Century Gothic" panose="020B0502020202020204" pitchFamily="34" charset="0"/>
              </a:rPr>
              <a:t>power stations</a:t>
            </a:r>
          </a:p>
          <a:p>
            <a:pPr marL="457200" indent="-457200">
              <a:buFont typeface="Arial" panose="020B0604020202020204" pitchFamily="34" charset="0"/>
              <a:buChar char="•"/>
            </a:pPr>
            <a:r>
              <a:rPr lang="en-GB" sz="2800" dirty="0">
                <a:latin typeface="Century Gothic" panose="020B0502020202020204" pitchFamily="34" charset="0"/>
              </a:rPr>
              <a:t>vehicle engines</a:t>
            </a:r>
          </a:p>
          <a:p>
            <a:pPr marL="457200" indent="-457200">
              <a:buFont typeface="Arial" panose="020B0604020202020204" pitchFamily="34" charset="0"/>
              <a:buChar char="•"/>
            </a:pPr>
            <a:r>
              <a:rPr lang="en-GB" sz="2800" dirty="0">
                <a:latin typeface="Century Gothic" panose="020B0502020202020204" pitchFamily="34" charset="0"/>
              </a:rPr>
              <a:t>incinerators. </a:t>
            </a:r>
          </a:p>
          <a:p>
            <a:r>
              <a:rPr lang="en-GB" sz="2800" dirty="0">
                <a:latin typeface="Century Gothic" panose="020B0502020202020204" pitchFamily="34" charset="0"/>
              </a:rPr>
              <a:t>And when rubbish decays in landfills.</a:t>
            </a:r>
          </a:p>
          <a:p>
            <a:endParaRPr lang="en-GB" sz="2800" dirty="0">
              <a:latin typeface="Century Gothic" panose="020B0502020202020204" pitchFamily="34" charset="0"/>
            </a:endParaRPr>
          </a:p>
          <a:p>
            <a:r>
              <a:rPr lang="en-GB" sz="2800" dirty="0">
                <a:latin typeface="Century Gothic" panose="020B0502020202020204" pitchFamily="34" charset="0"/>
              </a:rPr>
              <a:t>Now we look for these in the stages of fast fashion.</a:t>
            </a:r>
          </a:p>
        </p:txBody>
      </p:sp>
      <p:pic>
        <p:nvPicPr>
          <p:cNvPr id="17" name="Picture 16">
            <a:extLst>
              <a:ext uri="{FF2B5EF4-FFF2-40B4-BE49-F238E27FC236}">
                <a16:creationId xmlns:a16="http://schemas.microsoft.com/office/drawing/2014/main" id="{BF518CBE-99BC-4FF6-8342-36AFAB00B85B}"/>
              </a:ext>
            </a:extLst>
          </p:cNvPr>
          <p:cNvPicPr>
            <a:picLocks noChangeAspect="1"/>
          </p:cNvPicPr>
          <p:nvPr/>
        </p:nvPicPr>
        <p:blipFill>
          <a:blip r:embed="rId2"/>
          <a:srcRect/>
          <a:stretch/>
        </p:blipFill>
        <p:spPr>
          <a:xfrm>
            <a:off x="515830" y="88330"/>
            <a:ext cx="2573197" cy="954107"/>
          </a:xfrm>
          <a:prstGeom prst="rect">
            <a:avLst/>
          </a:prstGeom>
        </p:spPr>
      </p:pic>
      <p:sp>
        <p:nvSpPr>
          <p:cNvPr id="6" name="Rectangle 5">
            <a:extLst>
              <a:ext uri="{FF2B5EF4-FFF2-40B4-BE49-F238E27FC236}">
                <a16:creationId xmlns:a16="http://schemas.microsoft.com/office/drawing/2014/main" id="{519B32EA-AB11-3644-B1B7-DF2395B3A110}"/>
              </a:ext>
            </a:extLst>
          </p:cNvPr>
          <p:cNvSpPr/>
          <p:nvPr/>
        </p:nvSpPr>
        <p:spPr>
          <a:xfrm>
            <a:off x="3173508" y="153035"/>
            <a:ext cx="5847660" cy="954107"/>
          </a:xfrm>
          <a:prstGeom prst="rect">
            <a:avLst/>
          </a:prstGeom>
        </p:spPr>
        <p:txBody>
          <a:bodyPr wrap="square">
            <a:spAutoFit/>
          </a:bodyPr>
          <a:lstStyle/>
          <a:p>
            <a:pPr lvl="0"/>
            <a:r>
              <a:rPr lang="en-GB" sz="2800" b="1" dirty="0">
                <a:solidFill>
                  <a:prstClr val="black"/>
                </a:solidFill>
                <a:latin typeface="Billy Light" panose="00000800000000000000" pitchFamily="50" charset="0"/>
              </a:rPr>
              <a:t>This</a:t>
            </a:r>
            <a:r>
              <a:rPr lang="en-AE" sz="2800" b="1" dirty="0">
                <a:solidFill>
                  <a:prstClr val="black"/>
                </a:solidFill>
                <a:latin typeface="Billy Light" panose="00000800000000000000" pitchFamily="50" charset="0"/>
              </a:rPr>
              <a:t> means using what you know to answer the question.</a:t>
            </a:r>
          </a:p>
        </p:txBody>
      </p:sp>
      <p:pic>
        <p:nvPicPr>
          <p:cNvPr id="10" name="Picture 9">
            <a:extLst>
              <a:ext uri="{FF2B5EF4-FFF2-40B4-BE49-F238E27FC236}">
                <a16:creationId xmlns:a16="http://schemas.microsoft.com/office/drawing/2014/main" id="{9CD82AC2-8230-4A7A-BC47-2149922048C8}"/>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96650" y="6530745"/>
            <a:ext cx="1324518" cy="174220"/>
          </a:xfrm>
          <a:prstGeom prst="rect">
            <a:avLst/>
          </a:prstGeom>
        </p:spPr>
      </p:pic>
    </p:spTree>
    <p:extLst>
      <p:ext uri="{BB962C8B-B14F-4D97-AF65-F5344CB8AC3E}">
        <p14:creationId xmlns:p14="http://schemas.microsoft.com/office/powerpoint/2010/main" val="15612206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C1C7C3A662D6440A0807A4EEF1554AD" ma:contentTypeVersion="5" ma:contentTypeDescription="Create a new document." ma:contentTypeScope="" ma:versionID="a543a0f634eaae59748c410d47d96dcc">
  <xsd:schema xmlns:xsd="http://www.w3.org/2001/XMLSchema" xmlns:xs="http://www.w3.org/2001/XMLSchema" xmlns:p="http://schemas.microsoft.com/office/2006/metadata/properties" xmlns:ns2="f394e9b0-6f8b-40d8-8976-8489f5e4e9bb" targetNamespace="http://schemas.microsoft.com/office/2006/metadata/properties" ma:root="true" ma:fieldsID="6f76fc9f12ec2a13a4b058f1bf6c2845" ns2:_="">
    <xsd:import namespace="f394e9b0-6f8b-40d8-8976-8489f5e4e9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94e9b0-6f8b-40d8-8976-8489f5e4e9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CAF076-E87C-4DB9-8466-608C138AD492}">
  <ds:schemaRefs>
    <ds:schemaRef ds:uri="f394e9b0-6f8b-40d8-8976-8489f5e4e9bb"/>
    <ds:schemaRef ds:uri="http://purl.org/dc/elements/1.1/"/>
    <ds:schemaRef ds:uri="http://schemas.openxmlformats.org/package/2006/metadata/core-properties"/>
    <ds:schemaRef ds:uri="http://schemas.microsoft.com/office/2006/metadata/properties"/>
    <ds:schemaRef ds:uri="http://purl.org/dc/terms/"/>
    <ds:schemaRef ds:uri="http://www.w3.org/XML/1998/namespace"/>
    <ds:schemaRef ds:uri="http://purl.org/dc/dcmitype/"/>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465157C7-D3FC-4E9A-B602-CDD6A7F9E663}">
  <ds:schemaRefs>
    <ds:schemaRef ds:uri="f394e9b0-6f8b-40d8-8976-8489f5e4e9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C679E68-0438-4F48-9772-DC6E8DB184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2308</TotalTime>
  <Words>1305</Words>
  <Application>Microsoft Office PowerPoint</Application>
  <PresentationFormat>On-screen Show (4:3)</PresentationFormat>
  <Paragraphs>239</Paragraphs>
  <Slides>19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Billy</vt:lpstr>
      <vt:lpstr>Billy Light</vt:lpstr>
      <vt:lpstr>Calibri</vt:lpstr>
      <vt:lpstr>Calibri Light</vt:lpstr>
      <vt:lpstr>Century Gothic</vt:lpstr>
      <vt:lpstr>Comic Jens Free Pro</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Young</dc:creator>
  <cp:lastModifiedBy>Gemma Young</cp:lastModifiedBy>
  <cp:revision>14</cp:revision>
  <dcterms:created xsi:type="dcterms:W3CDTF">2020-12-09T16:29:18Z</dcterms:created>
  <dcterms:modified xsi:type="dcterms:W3CDTF">2021-11-03T15:22:51Z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0x010100AC1C7C3A662D6440A0807A4EEF1554AD</vt:lpwstr>
  </property>
</Properties>
</file>